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89500" autoAdjust="0"/>
  </p:normalViewPr>
  <p:slideViewPr>
    <p:cSldViewPr>
      <p:cViewPr varScale="1">
        <p:scale>
          <a:sx n="65" d="100"/>
          <a:sy n="65" d="100"/>
        </p:scale>
        <p:origin x="-11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226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Subtitle 2"/>
          <p:cNvSpPr>
            <a:spLocks noGrp="1"/>
          </p:cNvSpPr>
          <p:nvPr>
            <p:ph type="subTitle" idx="1" hasCustomPrompt="1"/>
          </p:nvPr>
        </p:nvSpPr>
        <p:spPr>
          <a:xfrm>
            <a:off x="1371600" y="4724400"/>
            <a:ext cx="6400800" cy="685800"/>
          </a:xfrm>
          <a:solidFill>
            <a:srgbClr val="0070C0"/>
          </a:solidFill>
        </p:spPr>
        <p:style>
          <a:lnRef idx="3">
            <a:schemeClr val="lt1"/>
          </a:lnRef>
          <a:fillRef idx="1">
            <a:schemeClr val="accent1"/>
          </a:fillRef>
          <a:effectRef idx="1">
            <a:schemeClr val="accent1"/>
          </a:effectRef>
          <a:fontRef idx="none"/>
        </p:style>
        <p:txBody>
          <a:bodyPr>
            <a:noAutofit/>
          </a:bodyPr>
          <a:lstStyle>
            <a:lvl1pPr marL="0" indent="0" algn="ctr">
              <a:buNone/>
              <a:defRPr sz="4000" b="0"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Insert Subject Here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5" name="Rectangle 34"/>
          <p:cNvSpPr/>
          <p:nvPr userDrawn="1"/>
        </p:nvSpPr>
        <p:spPr>
          <a:xfrm>
            <a:off x="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36" name="Rectangle 35"/>
          <p:cNvSpPr/>
          <p:nvPr userDrawn="1"/>
        </p:nvSpPr>
        <p:spPr>
          <a:xfrm>
            <a:off x="18288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7" name="Rectangle 36"/>
          <p:cNvSpPr/>
          <p:nvPr userDrawn="1"/>
        </p:nvSpPr>
        <p:spPr>
          <a:xfrm>
            <a:off x="36576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8" name="Rectangle 37"/>
          <p:cNvSpPr/>
          <p:nvPr userDrawn="1"/>
        </p:nvSpPr>
        <p:spPr>
          <a:xfrm>
            <a:off x="54864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39" name="Rectangle 38"/>
          <p:cNvSpPr/>
          <p:nvPr userDrawn="1"/>
        </p:nvSpPr>
        <p:spPr>
          <a:xfrm>
            <a:off x="731520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40" name="Rectangle 39"/>
          <p:cNvSpPr/>
          <p:nvPr userDrawn="1"/>
        </p:nvSpPr>
        <p:spPr>
          <a:xfrm>
            <a:off x="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49" name="Rectangle 48"/>
          <p:cNvSpPr/>
          <p:nvPr userDrawn="1"/>
        </p:nvSpPr>
        <p:spPr>
          <a:xfrm>
            <a:off x="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54" name="Rectangle 53"/>
          <p:cNvSpPr/>
          <p:nvPr userDrawn="1"/>
        </p:nvSpPr>
        <p:spPr>
          <a:xfrm>
            <a:off x="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55" name="Rectangle 54"/>
          <p:cNvSpPr/>
          <p:nvPr userDrawn="1"/>
        </p:nvSpPr>
        <p:spPr>
          <a:xfrm>
            <a:off x="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0" name="Rectangle 59"/>
          <p:cNvSpPr/>
          <p:nvPr userDrawn="1"/>
        </p:nvSpPr>
        <p:spPr>
          <a:xfrm>
            <a:off x="0" y="0"/>
            <a:ext cx="1828800" cy="1143000"/>
          </a:xfrm>
          <a:prstGeom prst="rect">
            <a:avLst/>
          </a:prstGeom>
          <a:ln>
            <a:solidFill>
              <a:srgbClr val="002060"/>
            </a:solidFill>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65" name="Rectangle 64"/>
          <p:cNvSpPr/>
          <p:nvPr userDrawn="1"/>
        </p:nvSpPr>
        <p:spPr>
          <a:xfrm>
            <a:off x="18288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6" name="Rectangle 65"/>
          <p:cNvSpPr/>
          <p:nvPr userDrawn="1"/>
        </p:nvSpPr>
        <p:spPr>
          <a:xfrm>
            <a:off x="36576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7" name="Rectangle 66"/>
          <p:cNvSpPr/>
          <p:nvPr userDrawn="1"/>
        </p:nvSpPr>
        <p:spPr>
          <a:xfrm>
            <a:off x="54864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8" name="Rectangle 67"/>
          <p:cNvSpPr/>
          <p:nvPr userDrawn="1"/>
        </p:nvSpPr>
        <p:spPr>
          <a:xfrm>
            <a:off x="7315200" y="1143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69" name="Rectangle 68"/>
          <p:cNvSpPr/>
          <p:nvPr userDrawn="1"/>
        </p:nvSpPr>
        <p:spPr>
          <a:xfrm>
            <a:off x="18288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0" name="Rectangle 69"/>
          <p:cNvSpPr/>
          <p:nvPr userDrawn="1"/>
        </p:nvSpPr>
        <p:spPr>
          <a:xfrm>
            <a:off x="36576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1" name="Rectangle 70"/>
          <p:cNvSpPr/>
          <p:nvPr userDrawn="1"/>
        </p:nvSpPr>
        <p:spPr>
          <a:xfrm>
            <a:off x="54864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2" name="Rectangle 71"/>
          <p:cNvSpPr/>
          <p:nvPr userDrawn="1"/>
        </p:nvSpPr>
        <p:spPr>
          <a:xfrm>
            <a:off x="7315200" y="2286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3" name="Rectangle 72"/>
          <p:cNvSpPr/>
          <p:nvPr userDrawn="1"/>
        </p:nvSpPr>
        <p:spPr>
          <a:xfrm>
            <a:off x="18288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4" name="Rectangle 73"/>
          <p:cNvSpPr/>
          <p:nvPr userDrawn="1"/>
        </p:nvSpPr>
        <p:spPr>
          <a:xfrm>
            <a:off x="36576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5" name="Rectangle 74"/>
          <p:cNvSpPr/>
          <p:nvPr userDrawn="1"/>
        </p:nvSpPr>
        <p:spPr>
          <a:xfrm>
            <a:off x="54864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6" name="Rectangle 75"/>
          <p:cNvSpPr/>
          <p:nvPr userDrawn="1"/>
        </p:nvSpPr>
        <p:spPr>
          <a:xfrm>
            <a:off x="7315200" y="3429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7" name="Rectangle 76"/>
          <p:cNvSpPr/>
          <p:nvPr userDrawn="1"/>
        </p:nvSpPr>
        <p:spPr>
          <a:xfrm>
            <a:off x="18288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8" name="Rectangle 77"/>
          <p:cNvSpPr/>
          <p:nvPr userDrawn="1"/>
        </p:nvSpPr>
        <p:spPr>
          <a:xfrm>
            <a:off x="36576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79" name="Rectangle 78"/>
          <p:cNvSpPr/>
          <p:nvPr userDrawn="1"/>
        </p:nvSpPr>
        <p:spPr>
          <a:xfrm>
            <a:off x="54864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0" name="Rectangle 79"/>
          <p:cNvSpPr/>
          <p:nvPr userDrawn="1"/>
        </p:nvSpPr>
        <p:spPr>
          <a:xfrm>
            <a:off x="7315200" y="4572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1" name="Rectangle 80"/>
          <p:cNvSpPr/>
          <p:nvPr userDrawn="1"/>
        </p:nvSpPr>
        <p:spPr>
          <a:xfrm>
            <a:off x="18288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2" name="Rectangle 81"/>
          <p:cNvSpPr/>
          <p:nvPr userDrawn="1"/>
        </p:nvSpPr>
        <p:spPr>
          <a:xfrm>
            <a:off x="36576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3" name="Rectangle 82"/>
          <p:cNvSpPr/>
          <p:nvPr userDrawn="1"/>
        </p:nvSpPr>
        <p:spPr>
          <a:xfrm>
            <a:off x="54864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
        <p:nvSpPr>
          <p:cNvPr id="84" name="Rectangle 83"/>
          <p:cNvSpPr/>
          <p:nvPr userDrawn="1"/>
        </p:nvSpPr>
        <p:spPr>
          <a:xfrm>
            <a:off x="7315200" y="5715000"/>
            <a:ext cx="1828800" cy="1143000"/>
          </a:xfrm>
          <a:prstGeom prst="rect">
            <a:avLst/>
          </a:prstGeom>
          <a:ln>
            <a:solidFill>
              <a:srgbClr val="002060"/>
            </a:solidFill>
          </a:ln>
          <a:effectLst/>
          <a:scene3d>
            <a:camera prst="orthographicFront"/>
            <a:lightRig rig="threePt" dir="t"/>
          </a:scene3d>
          <a:sp3d>
            <a:bevelT w="152400" h="50800" prst="softRound"/>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sz="4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457200" y="1600200"/>
            <a:ext cx="8229600" cy="4572000"/>
          </a:xfrm>
          <a:prstGeom prst="rect">
            <a:avLst/>
          </a:prstGeom>
        </p:spPr>
        <p:txBody>
          <a:bodyPr vert="horz" lIns="91440" tIns="45720" rIns="91440" bIns="45720" rtlCol="0">
            <a:normAutofit/>
          </a:bodyPr>
          <a:lstStyle/>
          <a:p>
            <a:pPr lvl="0"/>
            <a:endParaRPr lang="en-US" dirty="0" smtClean="0"/>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56" r:id="rId3"/>
  </p:sldLayoutIdLst>
  <p:txStyles>
    <p:titleStyle>
      <a:lvl1pPr algn="ctr" defTabSz="9144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ctr" defTabSz="914400" rtl="0" eaLnBrk="1" latinLnBrk="0" hangingPunct="1">
        <a:spcBef>
          <a:spcPct val="20000"/>
        </a:spcBef>
        <a:buFont typeface="Arial" pitchFamily="34" charset="0"/>
        <a:buNone/>
        <a:defRPr sz="48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slide" Target="slide24.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27.xml"/><Relationship Id="rId3" Type="http://schemas.openxmlformats.org/officeDocument/2006/relationships/slide" Target="slide8.xml"/><Relationship Id="rId21" Type="http://schemas.openxmlformats.org/officeDocument/2006/relationships/slide" Target="slide26.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2.xml"/><Relationship Id="rId2" Type="http://schemas.openxmlformats.org/officeDocument/2006/relationships/slide" Target="slide3.xml"/><Relationship Id="rId16" Type="http://schemas.openxmlformats.org/officeDocument/2006/relationships/slide" Target="slide25.xml"/><Relationship Id="rId20"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23.xml"/><Relationship Id="rId11" Type="http://schemas.openxmlformats.org/officeDocument/2006/relationships/slide" Target="slide9.xml"/><Relationship Id="rId24" Type="http://schemas.openxmlformats.org/officeDocument/2006/relationships/slide" Target="slide17.xml"/><Relationship Id="rId5" Type="http://schemas.openxmlformats.org/officeDocument/2006/relationships/slide" Target="slide18.xml"/><Relationship Id="rId15" Type="http://schemas.openxmlformats.org/officeDocument/2006/relationships/slide" Target="slide20.xml"/><Relationship Id="rId23" Type="http://schemas.openxmlformats.org/officeDocument/2006/relationships/slide" Target="slide12.xml"/><Relationship Id="rId10" Type="http://schemas.openxmlformats.org/officeDocument/2006/relationships/slide" Target="slide14.xml"/><Relationship Id="rId19" Type="http://schemas.openxmlformats.org/officeDocument/2006/relationships/slide" Target="slide16.xml"/><Relationship Id="rId4" Type="http://schemas.openxmlformats.org/officeDocument/2006/relationships/slide" Target="slide13.xml"/><Relationship Id="rId9" Type="http://schemas.openxmlformats.org/officeDocument/2006/relationships/slide" Target="slide19.xml"/><Relationship Id="rId14" Type="http://schemas.openxmlformats.org/officeDocument/2006/relationships/slide" Target="slide15.xml"/><Relationship Id="rId22" Type="http://schemas.openxmlformats.org/officeDocument/2006/relationships/slide" Target="slide7.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slide" Target="slide2.xml"/><Relationship Id="rId5" Type="http://schemas.openxmlformats.org/officeDocument/2006/relationships/image" Target="../media/image4.png"/><Relationship Id="rId4" Type="http://schemas.openxmlformats.org/officeDocument/2006/relationships/audio" Target="../media/audio1.wav"/></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eopardy! Theme 1984-199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114800" y="5029200"/>
            <a:ext cx="609600" cy="609600"/>
          </a:xfrm>
          <a:prstGeom prst="rect">
            <a:avLst/>
          </a:prstGeom>
        </p:spPr>
      </p:pic>
      <p:pic>
        <p:nvPicPr>
          <p:cNvPr id="2" name="Jeopardy! Theme 1984-199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114800" y="5181600"/>
            <a:ext cx="609600" cy="609600"/>
          </a:xfrm>
          <a:prstGeom prst="rect">
            <a:avLst/>
          </a:prstGeom>
        </p:spPr>
      </p:pic>
      <p:sp>
        <p:nvSpPr>
          <p:cNvPr id="10" name="Subtitle 9"/>
          <p:cNvSpPr>
            <a:spLocks noGrp="1"/>
          </p:cNvSpPr>
          <p:nvPr>
            <p:ph type="subTitle" idx="1"/>
          </p:nvPr>
        </p:nvSpPr>
        <p:spPr>
          <a:xfrm>
            <a:off x="533400" y="4724400"/>
            <a:ext cx="8077200" cy="1371600"/>
          </a:xfrm>
        </p:spPr>
        <p:txBody>
          <a:bodyPr>
            <a:noAutofit/>
          </a:bodyPr>
          <a:lstStyle/>
          <a:p>
            <a:r>
              <a:rPr lang="en-US" sz="4000" dirty="0" smtClean="0"/>
              <a:t>Statistics and Data Analysis</a:t>
            </a:r>
          </a:p>
          <a:p>
            <a:r>
              <a:rPr lang="en-US" dirty="0" smtClean="0"/>
              <a:t>Final Exam Review – Part 1</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2955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audio>
              <p:cMediaNode vol="80000">
                <p:cTn id="8"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- 300</a:t>
            </a:r>
          </a:p>
        </p:txBody>
      </p:sp>
      <p:sp>
        <p:nvSpPr>
          <p:cNvPr id="6" name="Text Placeholder 5"/>
          <p:cNvSpPr txBox="1">
            <a:spLocks/>
          </p:cNvSpPr>
          <p:nvPr/>
        </p:nvSpPr>
        <p:spPr>
          <a:xfrm>
            <a:off x="457200" y="1222919"/>
            <a:ext cx="8229600" cy="5105400"/>
          </a:xfrm>
          <a:prstGeom prst="rect">
            <a:avLst/>
          </a:prstGeom>
        </p:spPr>
        <p:txBody>
          <a:bodyPr/>
          <a:lstStyle>
            <a:lvl1pPr>
              <a:defRPr baseline="0"/>
            </a:lvl1pPr>
          </a:lstStyle>
          <a:p>
            <a:pPr lvl="0"/>
            <a:r>
              <a:rPr lang="en-US" sz="2000" dirty="0" smtClean="0"/>
              <a:t>Researchers </a:t>
            </a:r>
            <a:r>
              <a:rPr lang="en-US" sz="2000" dirty="0"/>
              <a:t>interested in the effects of a new drug to help people quit smoking wonder whether or not a person is depressed would affect the outcome. They enlist 300 subjects without depression and 140 subjects with </a:t>
            </a:r>
            <a:r>
              <a:rPr lang="en-US" sz="2000" dirty="0" smtClean="0"/>
              <a:t>depression.  Within each </a:t>
            </a:r>
            <a:r>
              <a:rPr lang="en-US" sz="2000" dirty="0"/>
              <a:t>group </a:t>
            </a:r>
            <a:r>
              <a:rPr lang="en-US" sz="2000" dirty="0" smtClean="0"/>
              <a:t>they randomly </a:t>
            </a:r>
            <a:r>
              <a:rPr lang="en-US" sz="2000" dirty="0"/>
              <a:t>assign each person the new drug or a placebo. They then record whether the person was able to quit smoking successfully. Breaking the subjects into two groups first is an example of</a:t>
            </a:r>
            <a:r>
              <a:rPr lang="en-US" sz="2000" dirty="0" smtClean="0"/>
              <a:t>:</a:t>
            </a:r>
          </a:p>
          <a:p>
            <a:pPr lvl="0"/>
            <a:endParaRPr lang="en-US" sz="2000" dirty="0"/>
          </a:p>
          <a:p>
            <a:pPr marL="342900" indent="-342900">
              <a:buFont typeface="+mj-lt"/>
              <a:buAutoNum type="alphaUcPeriod"/>
            </a:pPr>
            <a:r>
              <a:rPr lang="en-US" sz="2000" dirty="0" smtClean="0"/>
              <a:t>Randomization</a:t>
            </a:r>
          </a:p>
          <a:p>
            <a:pPr marL="342900" indent="-342900">
              <a:buFont typeface="+mj-lt"/>
              <a:buAutoNum type="alphaUcPeriod"/>
            </a:pPr>
            <a:r>
              <a:rPr lang="en-US" sz="2000" dirty="0" smtClean="0"/>
              <a:t>Stratifying</a:t>
            </a:r>
            <a:endParaRPr lang="en-US" sz="2000" dirty="0"/>
          </a:p>
          <a:p>
            <a:pPr marL="342900" indent="-342900">
              <a:buFont typeface="+mj-lt"/>
              <a:buAutoNum type="alphaUcPeriod"/>
            </a:pPr>
            <a:r>
              <a:rPr lang="en-US" sz="2000" dirty="0"/>
              <a:t>Blocking</a:t>
            </a:r>
          </a:p>
          <a:p>
            <a:pPr marL="342900" indent="-342900">
              <a:buFont typeface="+mj-lt"/>
              <a:buAutoNum type="alphaUcPeriod"/>
            </a:pPr>
            <a:r>
              <a:rPr lang="en-US" sz="2000" dirty="0"/>
              <a:t>Replication</a:t>
            </a:r>
          </a:p>
          <a:p>
            <a:pPr marL="342900" indent="-342900">
              <a:buFont typeface="+mj-lt"/>
              <a:buAutoNum type="alphaUcPeriod"/>
            </a:pPr>
            <a:r>
              <a:rPr lang="en-US" sz="2000" dirty="0" smtClean="0"/>
              <a:t>Systematic Sampling</a:t>
            </a:r>
            <a:endParaRPr lang="en-US" sz="2000" dirty="0"/>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a:t>
            </a:r>
            <a:r>
              <a:rPr kumimoji="0" lang="en-US" sz="4400" b="0" i="0" u="none" strike="noStrike" kern="1200" cap="none" spc="0" normalizeH="0" noProof="0" dirty="0" smtClean="0">
                <a:ln>
                  <a:noFill/>
                </a:ln>
                <a:solidFill>
                  <a:schemeClr val="tx1"/>
                </a:solidFill>
                <a:effectLst/>
                <a:uLnTx/>
                <a:uFillTx/>
                <a:latin typeface="+mj-lt"/>
                <a:ea typeface="+mj-ea"/>
                <a:cs typeface="+mj-cs"/>
              </a:rPr>
              <a:t> - 400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1"/>
          <p:cNvSpPr/>
          <p:nvPr/>
        </p:nvSpPr>
        <p:spPr>
          <a:xfrm>
            <a:off x="457200" y="1066800"/>
            <a:ext cx="8077200" cy="4524315"/>
          </a:xfrm>
          <a:prstGeom prst="rect">
            <a:avLst/>
          </a:prstGeom>
        </p:spPr>
        <p:txBody>
          <a:bodyPr wrap="square">
            <a:spAutoFit/>
          </a:bodyPr>
          <a:lstStyle/>
          <a:p>
            <a:r>
              <a:rPr lang="en-US" sz="2400" dirty="0"/>
              <a:t>The difference between an experiment and an observational study </a:t>
            </a:r>
            <a:r>
              <a:rPr lang="en-US" sz="2400" dirty="0" smtClean="0"/>
              <a:t>is</a:t>
            </a:r>
          </a:p>
          <a:p>
            <a:endParaRPr lang="en-US" sz="2400" dirty="0"/>
          </a:p>
          <a:p>
            <a:pPr marL="342900" indent="-342900">
              <a:buFont typeface="+mj-lt"/>
              <a:buAutoNum type="alphaUcPeriod"/>
            </a:pPr>
            <a:r>
              <a:rPr lang="en-US" sz="2400" dirty="0" smtClean="0"/>
              <a:t>Observational </a:t>
            </a:r>
            <a:r>
              <a:rPr lang="en-US" sz="2400" dirty="0"/>
              <a:t>studies don't have explanatory and response variables.</a:t>
            </a:r>
          </a:p>
          <a:p>
            <a:pPr marL="342900" indent="-342900">
              <a:buFont typeface="+mj-lt"/>
              <a:buAutoNum type="alphaUcPeriod"/>
            </a:pPr>
            <a:r>
              <a:rPr lang="en-US" sz="2400" dirty="0" smtClean="0"/>
              <a:t>Experiments don't </a:t>
            </a:r>
            <a:r>
              <a:rPr lang="en-US" sz="2400" dirty="0"/>
              <a:t>have placebos.</a:t>
            </a:r>
          </a:p>
          <a:p>
            <a:pPr marL="342900" indent="-342900">
              <a:buFont typeface="+mj-lt"/>
              <a:buAutoNum type="alphaUcPeriod"/>
            </a:pPr>
            <a:r>
              <a:rPr lang="en-US" sz="2400" dirty="0" smtClean="0"/>
              <a:t>An </a:t>
            </a:r>
            <a:r>
              <a:rPr lang="en-US" sz="2400" dirty="0"/>
              <a:t>experiment imposes treatments on subjects, while an observational study measures variables of interest without attempting to influence responses.</a:t>
            </a:r>
          </a:p>
          <a:p>
            <a:pPr marL="342900" indent="-342900">
              <a:buFont typeface="+mj-lt"/>
              <a:buAutoNum type="alphaUcPeriod"/>
            </a:pPr>
            <a:r>
              <a:rPr lang="en-US" sz="2400" dirty="0" smtClean="0"/>
              <a:t>Experiments are </a:t>
            </a:r>
            <a:r>
              <a:rPr lang="en-US" sz="2400" dirty="0"/>
              <a:t>double-blind, while observational studies are only single-blind.</a:t>
            </a:r>
          </a:p>
          <a:p>
            <a:pPr marL="342900" indent="-342900">
              <a:buFont typeface="+mj-lt"/>
              <a:buAutoNum type="alphaUcPeriod"/>
            </a:pPr>
            <a:r>
              <a:rPr lang="en-US" sz="2400" dirty="0" smtClean="0"/>
              <a:t>All </a:t>
            </a:r>
            <a:r>
              <a:rPr lang="en-US" sz="2400" dirty="0"/>
              <a:t>of the above.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- 500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E</a:t>
            </a:r>
            <a:endParaRPr lang="en-US" sz="4400" dirty="0"/>
          </a:p>
        </p:txBody>
      </p:sp>
      <p:sp>
        <p:nvSpPr>
          <p:cNvPr id="2" name="Rectangle 1"/>
          <p:cNvSpPr/>
          <p:nvPr/>
        </p:nvSpPr>
        <p:spPr>
          <a:xfrm>
            <a:off x="457200" y="1066801"/>
            <a:ext cx="8229600" cy="4154984"/>
          </a:xfrm>
          <a:prstGeom prst="rect">
            <a:avLst/>
          </a:prstGeom>
        </p:spPr>
        <p:txBody>
          <a:bodyPr wrap="square">
            <a:spAutoFit/>
          </a:bodyPr>
          <a:lstStyle/>
          <a:p>
            <a:r>
              <a:rPr lang="en-US" sz="2200" dirty="0"/>
              <a:t>A magazine article on preventing cancer says, "Eating one serving of tofu a week may cut your risk of breast cancer 15 percent, recent research suggests." If the data comes from an observational study, </a:t>
            </a:r>
            <a:r>
              <a:rPr lang="en-US" sz="2200" dirty="0" smtClean="0"/>
              <a:t>then</a:t>
            </a:r>
          </a:p>
          <a:p>
            <a:endParaRPr lang="en-US" sz="2200" dirty="0"/>
          </a:p>
          <a:p>
            <a:pPr marL="342900" indent="-342900">
              <a:buFont typeface="+mj-lt"/>
              <a:buAutoNum type="alphaUcPeriod"/>
            </a:pPr>
            <a:r>
              <a:rPr lang="en-US" sz="2200" dirty="0" smtClean="0"/>
              <a:t>the </a:t>
            </a:r>
            <a:r>
              <a:rPr lang="en-US" sz="2200" dirty="0"/>
              <a:t>results must be false.</a:t>
            </a:r>
          </a:p>
          <a:p>
            <a:pPr marL="342900" indent="-342900">
              <a:buFont typeface="+mj-lt"/>
              <a:buAutoNum type="alphaUcPeriod"/>
            </a:pPr>
            <a:r>
              <a:rPr lang="en-US" sz="2200" dirty="0" smtClean="0"/>
              <a:t>the </a:t>
            </a:r>
            <a:r>
              <a:rPr lang="en-US" sz="2200" dirty="0"/>
              <a:t>results must be true.</a:t>
            </a:r>
          </a:p>
          <a:p>
            <a:pPr marL="342900" indent="-342900">
              <a:buFont typeface="+mj-lt"/>
              <a:buAutoNum type="alphaUcPeriod"/>
            </a:pPr>
            <a:r>
              <a:rPr lang="en-US" sz="2200" dirty="0" smtClean="0"/>
              <a:t>there </a:t>
            </a:r>
            <a:r>
              <a:rPr lang="en-US" sz="2200" dirty="0"/>
              <a:t>may be lurking variables.</a:t>
            </a:r>
          </a:p>
          <a:p>
            <a:pPr marL="342900" indent="-342900">
              <a:buFont typeface="+mj-lt"/>
              <a:buAutoNum type="alphaUcPeriod"/>
            </a:pPr>
            <a:r>
              <a:rPr lang="en-US" sz="2200" dirty="0" smtClean="0"/>
              <a:t>perhaps </a:t>
            </a:r>
            <a:r>
              <a:rPr lang="en-US" sz="2200" dirty="0"/>
              <a:t>those who </a:t>
            </a:r>
            <a:r>
              <a:rPr lang="en-US" sz="2200" dirty="0" smtClean="0"/>
              <a:t>choose </a:t>
            </a:r>
            <a:r>
              <a:rPr lang="en-US" sz="2200" dirty="0"/>
              <a:t>to eat more tofu are, for some reason, less susceptible to breast cancer than those who didn't.</a:t>
            </a:r>
          </a:p>
          <a:p>
            <a:pPr marL="342900" indent="-342900">
              <a:buFont typeface="+mj-lt"/>
              <a:buAutoNum type="alphaUcPeriod"/>
            </a:pPr>
            <a:r>
              <a:rPr lang="en-US" sz="2200" dirty="0" smtClean="0"/>
              <a:t>Both </a:t>
            </a:r>
            <a:r>
              <a:rPr lang="en-US" sz="2200" dirty="0"/>
              <a:t>(c) and (d) are true.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100 </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1"/>
          <p:cNvSpPr/>
          <p:nvPr/>
        </p:nvSpPr>
        <p:spPr>
          <a:xfrm>
            <a:off x="609600" y="1417638"/>
            <a:ext cx="8077200" cy="3416320"/>
          </a:xfrm>
          <a:prstGeom prst="rect">
            <a:avLst/>
          </a:prstGeom>
        </p:spPr>
        <p:txBody>
          <a:bodyPr wrap="square">
            <a:spAutoFit/>
          </a:bodyPr>
          <a:lstStyle/>
          <a:p>
            <a:pPr lvl="0"/>
            <a:r>
              <a:rPr lang="en-US" sz="2400" dirty="0"/>
              <a:t>In a recent poll, adults were asked how many cell phones they had owned in their lifetime. The variable being measured </a:t>
            </a:r>
            <a:r>
              <a:rPr lang="en-US" sz="2400" dirty="0" smtClean="0"/>
              <a:t>is</a:t>
            </a:r>
          </a:p>
          <a:p>
            <a:pPr lvl="0"/>
            <a:endParaRPr lang="en-US" sz="2400" dirty="0"/>
          </a:p>
          <a:p>
            <a:pPr marL="342900" indent="-342900">
              <a:buFont typeface="+mj-lt"/>
              <a:buAutoNum type="alphaUcPeriod"/>
            </a:pPr>
            <a:r>
              <a:rPr lang="en-US" sz="2400" dirty="0"/>
              <a:t>the number of adults polled</a:t>
            </a:r>
          </a:p>
          <a:p>
            <a:pPr marL="342900" indent="-342900">
              <a:buFont typeface="+mj-lt"/>
              <a:buAutoNum type="alphaUcPeriod"/>
            </a:pPr>
            <a:r>
              <a:rPr lang="en-US" sz="2400" dirty="0"/>
              <a:t>the number of adults with cell phones</a:t>
            </a:r>
          </a:p>
          <a:p>
            <a:pPr marL="342900" indent="-342900">
              <a:buFont typeface="+mj-lt"/>
              <a:buAutoNum type="alphaUcPeriod"/>
            </a:pPr>
            <a:r>
              <a:rPr lang="en-US" sz="2400" dirty="0"/>
              <a:t>the number of cell phones a person has </a:t>
            </a:r>
            <a:r>
              <a:rPr lang="en-US" sz="2400" dirty="0" smtClean="0"/>
              <a:t>owned</a:t>
            </a:r>
          </a:p>
          <a:p>
            <a:pPr marL="342900" indent="-342900">
              <a:buFont typeface="+mj-lt"/>
              <a:buAutoNum type="alphaUcPeriod"/>
            </a:pPr>
            <a:r>
              <a:rPr lang="en-US" sz="2400" dirty="0" smtClean="0"/>
              <a:t>The number of cell phones a person owns right now</a:t>
            </a:r>
            <a:endParaRPr lang="en-US" sz="2400" dirty="0"/>
          </a:p>
          <a:p>
            <a:pPr marL="342900" indent="-342900">
              <a:buFont typeface="+mj-lt"/>
              <a:buAutoNum type="alphaUcPeriod"/>
            </a:pPr>
            <a:r>
              <a:rPr lang="en-US" sz="2400" dirty="0"/>
              <a:t>the age of the person surveyed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- 200</a:t>
            </a:r>
            <a:r>
              <a:rPr kumimoji="0" lang="en-US" sz="4400" b="0" i="0" u="none" strike="noStrike" kern="1200" cap="none" spc="0" normalizeH="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D</a:t>
            </a:r>
            <a:endParaRPr lang="en-US" sz="4400" dirty="0"/>
          </a:p>
        </p:txBody>
      </p:sp>
      <p:sp>
        <p:nvSpPr>
          <p:cNvPr id="2" name="Rectangle 1"/>
          <p:cNvSpPr/>
          <p:nvPr/>
        </p:nvSpPr>
        <p:spPr>
          <a:xfrm>
            <a:off x="609600" y="1295400"/>
            <a:ext cx="7924800" cy="3816429"/>
          </a:xfrm>
          <a:prstGeom prst="rect">
            <a:avLst/>
          </a:prstGeom>
        </p:spPr>
        <p:txBody>
          <a:bodyPr wrap="square">
            <a:spAutoFit/>
          </a:bodyPr>
          <a:lstStyle/>
          <a:p>
            <a:pPr lvl="0"/>
            <a:r>
              <a:rPr lang="en-US" sz="2200" dirty="0"/>
              <a:t>A quality control inspector wants to check the quality of the coffee beans being produced. He goes to each of 10 batches of beans that had been roasted that day and takes a random cupful of coffee beans to be used for testing. This is an example of which kind of sampling method</a:t>
            </a:r>
            <a:r>
              <a:rPr lang="en-US" sz="2200" dirty="0" smtClean="0"/>
              <a:t>?</a:t>
            </a:r>
          </a:p>
          <a:p>
            <a:pPr lvl="0"/>
            <a:endParaRPr lang="en-US" sz="2200" dirty="0"/>
          </a:p>
          <a:p>
            <a:pPr marL="342900" indent="-342900">
              <a:buFont typeface="+mj-lt"/>
              <a:buAutoNum type="alphaUcPeriod"/>
            </a:pPr>
            <a:r>
              <a:rPr lang="en-US" sz="2200" dirty="0"/>
              <a:t>Simple Random Sampling</a:t>
            </a:r>
          </a:p>
          <a:p>
            <a:pPr marL="342900" indent="-342900">
              <a:buFont typeface="+mj-lt"/>
              <a:buAutoNum type="alphaUcPeriod"/>
            </a:pPr>
            <a:r>
              <a:rPr lang="en-US" sz="2200" dirty="0"/>
              <a:t>Systematic Random Sampling</a:t>
            </a:r>
          </a:p>
          <a:p>
            <a:pPr marL="342900" indent="-342900">
              <a:buFont typeface="+mj-lt"/>
              <a:buAutoNum type="alphaUcPeriod"/>
            </a:pPr>
            <a:r>
              <a:rPr lang="en-US" sz="2200" dirty="0"/>
              <a:t>Voluntary Response</a:t>
            </a:r>
          </a:p>
          <a:p>
            <a:pPr marL="342900" indent="-342900">
              <a:buFont typeface="+mj-lt"/>
              <a:buAutoNum type="alphaUcPeriod"/>
            </a:pPr>
            <a:r>
              <a:rPr lang="en-US" sz="2200" dirty="0"/>
              <a:t>Stratified Random </a:t>
            </a:r>
            <a:r>
              <a:rPr lang="en-US" sz="2200" dirty="0" smtClean="0"/>
              <a:t>Sampling</a:t>
            </a:r>
          </a:p>
          <a:p>
            <a:pPr marL="342900" indent="-342900">
              <a:buFont typeface="+mj-lt"/>
              <a:buAutoNum type="alphaUcPeriod"/>
            </a:pPr>
            <a:r>
              <a:rPr lang="en-US" sz="2200" dirty="0" smtClean="0"/>
              <a:t>Blocking</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a:t>
            </a:r>
            <a:r>
              <a:rPr kumimoji="0" lang="en-US" sz="4400" b="0" i="0" u="none" strike="noStrike" kern="1200" cap="none" spc="0" normalizeH="0" noProof="0" dirty="0" smtClean="0">
                <a:ln>
                  <a:noFill/>
                </a:ln>
                <a:solidFill>
                  <a:schemeClr val="tx1"/>
                </a:solidFill>
                <a:effectLst/>
                <a:uLnTx/>
                <a:uFillTx/>
                <a:latin typeface="+mj-lt"/>
                <a:ea typeface="+mj-ea"/>
                <a:cs typeface="+mj-cs"/>
              </a:rPr>
              <a:t> - 300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E</a:t>
            </a:r>
            <a:endParaRPr lang="en-US" sz="4400" dirty="0"/>
          </a:p>
        </p:txBody>
      </p:sp>
      <p:sp>
        <p:nvSpPr>
          <p:cNvPr id="2" name="Rectangle 1"/>
          <p:cNvSpPr/>
          <p:nvPr/>
        </p:nvSpPr>
        <p:spPr>
          <a:xfrm>
            <a:off x="457200" y="1143001"/>
            <a:ext cx="8229600" cy="4154984"/>
          </a:xfrm>
          <a:prstGeom prst="rect">
            <a:avLst/>
          </a:prstGeom>
        </p:spPr>
        <p:txBody>
          <a:bodyPr wrap="square">
            <a:spAutoFit/>
          </a:bodyPr>
          <a:lstStyle/>
          <a:p>
            <a:pPr lvl="0"/>
            <a:r>
              <a:rPr lang="en-US" sz="2200" dirty="0"/>
              <a:t>An environmental watchdog group posted on their website a survey question asking readers to answer the following question, "Given the recent oil spill in the Gulf of Mexico and the subsequent environmental disaster, should we continue to allow oil companies to plunder and destroy the ocean depths for oil?" The results of this survey may not be accurate because of </a:t>
            </a:r>
            <a:endParaRPr lang="en-US" sz="2200" dirty="0" smtClean="0"/>
          </a:p>
          <a:p>
            <a:pPr lvl="0"/>
            <a:endParaRPr lang="en-US" sz="2200" dirty="0"/>
          </a:p>
          <a:p>
            <a:pPr marL="457200" indent="-457200">
              <a:buFont typeface="+mj-lt"/>
              <a:buAutoNum type="alphaUcPeriod"/>
            </a:pPr>
            <a:r>
              <a:rPr lang="en-US" sz="2200" dirty="0" err="1" smtClean="0"/>
              <a:t>Nonsampling</a:t>
            </a:r>
            <a:r>
              <a:rPr lang="en-US" sz="2200" dirty="0" smtClean="0"/>
              <a:t> error</a:t>
            </a:r>
          </a:p>
          <a:p>
            <a:pPr marL="457200" indent="-457200">
              <a:buFont typeface="+mj-lt"/>
              <a:buAutoNum type="alphaUcPeriod"/>
            </a:pPr>
            <a:r>
              <a:rPr lang="en-US" sz="2200" dirty="0" err="1" smtClean="0"/>
              <a:t>Undercoverage</a:t>
            </a:r>
            <a:endParaRPr lang="en-US" sz="2200" dirty="0"/>
          </a:p>
          <a:p>
            <a:pPr marL="457200" indent="-457200">
              <a:buFont typeface="+mj-lt"/>
              <a:buAutoNum type="alphaUcPeriod"/>
            </a:pPr>
            <a:r>
              <a:rPr lang="en-US" sz="2200" dirty="0"/>
              <a:t>Wording of the Question</a:t>
            </a:r>
          </a:p>
          <a:p>
            <a:pPr marL="457200" indent="-457200">
              <a:buFont typeface="+mj-lt"/>
              <a:buAutoNum type="alphaUcPeriod"/>
            </a:pPr>
            <a:r>
              <a:rPr lang="en-US" sz="2200" dirty="0"/>
              <a:t>Voluntary Response Bias</a:t>
            </a:r>
          </a:p>
          <a:p>
            <a:pPr marL="457200" indent="-457200">
              <a:buFont typeface="+mj-lt"/>
              <a:buAutoNum type="alphaUcPeriod"/>
            </a:pPr>
            <a:r>
              <a:rPr lang="en-US" sz="2200" dirty="0"/>
              <a:t>All the above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a:t>
            </a:r>
            <a:r>
              <a:rPr kumimoji="0" lang="en-US" sz="4400" b="0" i="0" u="none" strike="noStrike" kern="1200" cap="none" spc="0" normalizeH="0" noProof="0" dirty="0" smtClean="0">
                <a:ln>
                  <a:noFill/>
                </a:ln>
                <a:solidFill>
                  <a:schemeClr val="tx1"/>
                </a:solidFill>
                <a:effectLst/>
                <a:uLnTx/>
                <a:uFillTx/>
                <a:latin typeface="+mj-lt"/>
                <a:ea typeface="+mj-ea"/>
                <a:cs typeface="+mj-cs"/>
              </a:rPr>
              <a:t> - 400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1"/>
          <p:cNvSpPr/>
          <p:nvPr/>
        </p:nvSpPr>
        <p:spPr>
          <a:xfrm>
            <a:off x="457200" y="1295400"/>
            <a:ext cx="8229600" cy="3539430"/>
          </a:xfrm>
          <a:prstGeom prst="rect">
            <a:avLst/>
          </a:prstGeom>
        </p:spPr>
        <p:txBody>
          <a:bodyPr wrap="square">
            <a:spAutoFit/>
          </a:bodyPr>
          <a:lstStyle/>
          <a:p>
            <a:r>
              <a:rPr lang="en-US" sz="2800" dirty="0"/>
              <a:t>When we take a census, we collect data </a:t>
            </a:r>
            <a:r>
              <a:rPr lang="en-US" sz="2800" dirty="0" smtClean="0"/>
              <a:t>from</a:t>
            </a:r>
          </a:p>
          <a:p>
            <a:endParaRPr lang="en-US" sz="2800" dirty="0"/>
          </a:p>
          <a:p>
            <a:pPr marL="514350" indent="-514350">
              <a:buFont typeface="+mj-lt"/>
              <a:buAutoNum type="alphaUcPeriod"/>
            </a:pPr>
            <a:r>
              <a:rPr lang="en-US" sz="2800" dirty="0" smtClean="0"/>
              <a:t>a </a:t>
            </a:r>
            <a:r>
              <a:rPr lang="en-US" sz="2800" dirty="0"/>
              <a:t>stratified random sample</a:t>
            </a:r>
          </a:p>
          <a:p>
            <a:pPr marL="514350" indent="-514350">
              <a:buFont typeface="+mj-lt"/>
              <a:buAutoNum type="alphaUcPeriod"/>
            </a:pPr>
            <a:r>
              <a:rPr lang="en-US" sz="2800" dirty="0" smtClean="0"/>
              <a:t>every </a:t>
            </a:r>
            <a:r>
              <a:rPr lang="en-US" sz="2800" dirty="0"/>
              <a:t>individual selected in a simple random sample</a:t>
            </a:r>
          </a:p>
          <a:p>
            <a:pPr marL="514350" indent="-514350">
              <a:buFont typeface="+mj-lt"/>
              <a:buAutoNum type="alphaUcPeriod"/>
            </a:pPr>
            <a:r>
              <a:rPr lang="en-US" sz="2800" dirty="0" smtClean="0"/>
              <a:t>every </a:t>
            </a:r>
            <a:r>
              <a:rPr lang="en-US" sz="2800" dirty="0"/>
              <a:t>individual in the population</a:t>
            </a:r>
          </a:p>
          <a:p>
            <a:pPr marL="514350" indent="-514350">
              <a:buFont typeface="+mj-lt"/>
              <a:buAutoNum type="alphaUcPeriod"/>
            </a:pPr>
            <a:r>
              <a:rPr lang="en-US" sz="2800" dirty="0" smtClean="0"/>
              <a:t>a </a:t>
            </a:r>
            <a:r>
              <a:rPr lang="en-US" sz="2800" dirty="0"/>
              <a:t>voluntary response sample</a:t>
            </a:r>
          </a:p>
          <a:p>
            <a:pPr marL="514350" indent="-514350">
              <a:buFont typeface="+mj-lt"/>
              <a:buAutoNum type="alphaUcPeriod"/>
            </a:pPr>
            <a:r>
              <a:rPr lang="en-US" sz="2800" dirty="0" smtClean="0"/>
              <a:t>a </a:t>
            </a:r>
            <a:r>
              <a:rPr lang="en-US" sz="2800" dirty="0"/>
              <a:t>convenience sample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Sampling and Surveys - 500</a:t>
            </a:r>
            <a:r>
              <a:rPr kumimoji="0" lang="en-US" sz="4400" b="0" i="0" u="none" strike="noStrike" kern="1200" cap="none" spc="0" normalizeH="0" noProof="0" dirty="0" smtClean="0">
                <a:ln>
                  <a:noFill/>
                </a:ln>
                <a:solidFill>
                  <a:schemeClr val="tx1"/>
                </a:solidFill>
                <a:effectLst/>
                <a:uLnTx/>
                <a:uFillTx/>
                <a:latin typeface="+mj-lt"/>
                <a:ea typeface="+mj-ea"/>
                <a:cs typeface="+mj-cs"/>
              </a:rPr>
              <a:t> </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D</a:t>
            </a:r>
            <a:endParaRPr lang="en-US" sz="4400" dirty="0"/>
          </a:p>
        </p:txBody>
      </p:sp>
      <p:sp>
        <p:nvSpPr>
          <p:cNvPr id="9" name="Rectangle 8"/>
          <p:cNvSpPr/>
          <p:nvPr/>
        </p:nvSpPr>
        <p:spPr>
          <a:xfrm>
            <a:off x="457200" y="1295400"/>
            <a:ext cx="8229600" cy="4093428"/>
          </a:xfrm>
          <a:prstGeom prst="rect">
            <a:avLst/>
          </a:prstGeom>
        </p:spPr>
        <p:txBody>
          <a:bodyPr wrap="square">
            <a:spAutoFit/>
          </a:bodyPr>
          <a:lstStyle/>
          <a:p>
            <a:pPr lvl="0"/>
            <a:r>
              <a:rPr lang="en-US" sz="2000" dirty="0"/>
              <a:t>A political polling group took a simple random sample of a 250 residents of a large city asking if they would be voting for the Republican or Democratic candidate in the upcoming election for mayor. They found that 130 would be voting for the Democrat. </a:t>
            </a:r>
            <a:r>
              <a:rPr lang="en-US" sz="2000" dirty="0" smtClean="0"/>
              <a:t>The </a:t>
            </a:r>
            <a:r>
              <a:rPr lang="en-US" sz="2000" dirty="0"/>
              <a:t>group reported that 52% of the voters would be voting for the Democratic candidate for mayor.  </a:t>
            </a:r>
            <a:r>
              <a:rPr lang="en-US" sz="2000" dirty="0" smtClean="0"/>
              <a:t>The actual result was that 58% voted for the Democratic candidate.  Which </a:t>
            </a:r>
            <a:r>
              <a:rPr lang="en-US" sz="2000" dirty="0"/>
              <a:t>of the following is correct</a:t>
            </a:r>
            <a:r>
              <a:rPr lang="en-US" sz="2000" dirty="0" smtClean="0"/>
              <a:t>?</a:t>
            </a:r>
          </a:p>
          <a:p>
            <a:pPr lvl="0"/>
            <a:endParaRPr lang="en-US" sz="2000" dirty="0"/>
          </a:p>
          <a:p>
            <a:pPr marL="342900" indent="-342900">
              <a:buFont typeface="+mj-lt"/>
              <a:buAutoNum type="alphaUcPeriod"/>
            </a:pPr>
            <a:r>
              <a:rPr lang="en-US" sz="2000" dirty="0"/>
              <a:t>The 52% </a:t>
            </a:r>
            <a:r>
              <a:rPr lang="en-US" sz="2000" dirty="0" smtClean="0"/>
              <a:t>and 58% are both parameters</a:t>
            </a:r>
            <a:endParaRPr lang="en-US" sz="2000" dirty="0"/>
          </a:p>
          <a:p>
            <a:pPr marL="342900" indent="-342900">
              <a:buFont typeface="+mj-lt"/>
              <a:buAutoNum type="alphaUcPeriod"/>
            </a:pPr>
            <a:r>
              <a:rPr lang="en-US" sz="2000" dirty="0"/>
              <a:t>The 52% and 58% are both </a:t>
            </a:r>
            <a:r>
              <a:rPr lang="en-US" sz="2000" dirty="0" smtClean="0"/>
              <a:t>statistics</a:t>
            </a:r>
            <a:endParaRPr lang="en-US" sz="2000" dirty="0"/>
          </a:p>
          <a:p>
            <a:pPr marL="342900" indent="-342900">
              <a:buFont typeface="+mj-lt"/>
              <a:buAutoNum type="alphaUcPeriod"/>
            </a:pPr>
            <a:r>
              <a:rPr lang="en-US" sz="2000" dirty="0" smtClean="0"/>
              <a:t>The </a:t>
            </a:r>
            <a:r>
              <a:rPr lang="en-US" sz="2000" dirty="0"/>
              <a:t>52% is a </a:t>
            </a:r>
            <a:r>
              <a:rPr lang="en-US" sz="2000" dirty="0" smtClean="0"/>
              <a:t>parameter; the 58% is a statistic</a:t>
            </a:r>
          </a:p>
          <a:p>
            <a:pPr marL="342900" indent="-342900">
              <a:buFont typeface="+mj-lt"/>
              <a:buAutoNum type="alphaUcPeriod"/>
            </a:pPr>
            <a:r>
              <a:rPr lang="en-US" sz="2000" dirty="0" smtClean="0"/>
              <a:t>The 52% is a statistic; the 58% is a parameter</a:t>
            </a:r>
            <a:endParaRPr lang="en-US" sz="2000" dirty="0"/>
          </a:p>
          <a:p>
            <a:pPr marL="342900" indent="-342900">
              <a:buFont typeface="+mj-lt"/>
              <a:buAutoNum type="alphaUcPeriod"/>
            </a:pPr>
            <a:r>
              <a:rPr lang="en-US" sz="2000" dirty="0" smtClean="0"/>
              <a:t>It is impossible to tell which is a parameter or statistic</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a:t>
            </a:r>
            <a:r>
              <a:rPr kumimoji="0" lang="en-US" sz="4400" b="0" i="0" u="none" strike="noStrike" kern="1200" cap="none" spc="0" normalizeH="0" noProof="0" dirty="0" smtClean="0">
                <a:ln>
                  <a:noFill/>
                </a:ln>
                <a:solidFill>
                  <a:schemeClr val="tx1"/>
                </a:solidFill>
                <a:effectLst/>
                <a:uLnTx/>
                <a:uFillTx/>
                <a:latin typeface="+mj-lt"/>
                <a:ea typeface="+mj-ea"/>
                <a:cs typeface="+mj-cs"/>
              </a:rPr>
              <a:t> 100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D</a:t>
            </a:r>
            <a:endParaRPr lang="en-US" sz="4400" dirty="0"/>
          </a:p>
        </p:txBody>
      </p:sp>
      <p:sp>
        <p:nvSpPr>
          <p:cNvPr id="2" name="Rectangle 1"/>
          <p:cNvSpPr>
            <a:spLocks noChangeArrowheads="1"/>
          </p:cNvSpPr>
          <p:nvPr/>
        </p:nvSpPr>
        <p:spPr bwMode="auto">
          <a:xfrm>
            <a:off x="421943" y="1295400"/>
            <a:ext cx="77724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11 states in the Midwest have these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percents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obese adults:</a:t>
            </a:r>
          </a:p>
          <a:p>
            <a:pPr marL="0" marR="0" lvl="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19.5   19.5   17.9   20.7   17.9   15.7   </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19.3   19.8   18.7   15.4   17.5</a:t>
            </a:r>
          </a:p>
          <a:p>
            <a:pPr marL="0" marR="0" lvl="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mean and standard deviation of these values are about:</a:t>
            </a:r>
          </a:p>
          <a:p>
            <a:pPr marL="0" marR="0" lvl="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1.60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201.9</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3733.93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1.68</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UcPeriod"/>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18.35 and 11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a:t>
            </a:r>
            <a:r>
              <a:rPr kumimoji="0" lang="en-US" sz="4400" b="0" i="0" u="none" strike="noStrike" kern="1200" cap="none" spc="0" normalizeH="0" noProof="0" dirty="0" smtClean="0">
                <a:ln>
                  <a:noFill/>
                </a:ln>
                <a:solidFill>
                  <a:schemeClr val="tx1"/>
                </a:solidFill>
                <a:effectLst/>
                <a:uLnTx/>
                <a:uFillTx/>
                <a:latin typeface="+mj-lt"/>
                <a:ea typeface="+mj-ea"/>
                <a:cs typeface="+mj-cs"/>
              </a:rPr>
              <a:t> - 200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D</a:t>
            </a:r>
            <a:endParaRPr lang="en-US" sz="4400" dirty="0"/>
          </a:p>
        </p:txBody>
      </p:sp>
      <p:sp>
        <p:nvSpPr>
          <p:cNvPr id="2" name="Rectangle 1"/>
          <p:cNvSpPr/>
          <p:nvPr/>
        </p:nvSpPr>
        <p:spPr>
          <a:xfrm>
            <a:off x="609600" y="1219200"/>
            <a:ext cx="8001000" cy="3539430"/>
          </a:xfrm>
          <a:prstGeom prst="rect">
            <a:avLst/>
          </a:prstGeom>
        </p:spPr>
        <p:txBody>
          <a:bodyPr wrap="square">
            <a:spAutoFit/>
          </a:bodyPr>
          <a:lstStyle/>
          <a:p>
            <a:r>
              <a:rPr lang="en-US" sz="2800" dirty="0"/>
              <a:t>Fifty percent of the observations will be at or above </a:t>
            </a:r>
            <a:r>
              <a:rPr lang="en-US" sz="2800" dirty="0" smtClean="0"/>
              <a:t>the</a:t>
            </a:r>
          </a:p>
          <a:p>
            <a:endParaRPr lang="en-US" sz="2800" dirty="0"/>
          </a:p>
          <a:p>
            <a:pPr marL="514350" indent="-514350">
              <a:buFont typeface="+mj-lt"/>
              <a:buAutoNum type="alphaUcPeriod"/>
            </a:pPr>
            <a:r>
              <a:rPr lang="en-US" sz="2800" dirty="0" smtClean="0"/>
              <a:t>maximum</a:t>
            </a:r>
            <a:endParaRPr lang="en-US" sz="2800" dirty="0"/>
          </a:p>
          <a:p>
            <a:pPr marL="514350" indent="-514350">
              <a:buFont typeface="+mj-lt"/>
              <a:buAutoNum type="alphaUcPeriod"/>
            </a:pPr>
            <a:r>
              <a:rPr lang="en-US" sz="2800" dirty="0" smtClean="0"/>
              <a:t>standard </a:t>
            </a:r>
            <a:r>
              <a:rPr lang="en-US" sz="2800" dirty="0"/>
              <a:t>deviation</a:t>
            </a:r>
          </a:p>
          <a:p>
            <a:pPr marL="514350" indent="-514350">
              <a:buFont typeface="+mj-lt"/>
              <a:buAutoNum type="alphaUcPeriod"/>
            </a:pPr>
            <a:r>
              <a:rPr lang="en-US" sz="2800" dirty="0" smtClean="0"/>
              <a:t>mean</a:t>
            </a:r>
            <a:endParaRPr lang="en-US" sz="2800" dirty="0"/>
          </a:p>
          <a:p>
            <a:pPr marL="514350" indent="-514350">
              <a:buFont typeface="+mj-lt"/>
              <a:buAutoNum type="alphaUcPeriod"/>
            </a:pPr>
            <a:r>
              <a:rPr lang="en-US" sz="2800" dirty="0" smtClean="0"/>
              <a:t>median</a:t>
            </a:r>
            <a:endParaRPr lang="en-US" sz="2800" dirty="0"/>
          </a:p>
          <a:p>
            <a:pPr marL="514350" indent="-514350">
              <a:buFont typeface="+mj-lt"/>
              <a:buAutoNum type="alphaUcPeriod"/>
            </a:pPr>
            <a:r>
              <a:rPr lang="en-US" sz="2800" dirty="0" smtClean="0"/>
              <a:t>first </a:t>
            </a:r>
            <a:r>
              <a:rPr lang="en-US" sz="2800" dirty="0"/>
              <a:t>quartile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hlinkClick r:id="rId2" action="ppaction://hlinksldjump"/>
          </p:cNvPr>
          <p:cNvSpPr txBox="1"/>
          <p:nvPr/>
        </p:nvSpPr>
        <p:spPr>
          <a:xfrm>
            <a:off x="0" y="1295400"/>
            <a:ext cx="1828800" cy="830997"/>
          </a:xfrm>
          <a:prstGeom prst="rect">
            <a:avLst/>
          </a:prstGeom>
          <a:noFill/>
        </p:spPr>
        <p:txBody>
          <a:bodyPr wrap="square" rtlCol="0">
            <a:spAutoFit/>
          </a:bodyPr>
          <a:lstStyle/>
          <a:p>
            <a:pPr algn="ctr"/>
            <a:r>
              <a:rPr lang="en-US" sz="4800" dirty="0" smtClean="0">
                <a:hlinkClick r:id="rId2" action="ppaction://hlinksldjump"/>
              </a:rPr>
              <a:t>100</a:t>
            </a:r>
            <a:endParaRPr lang="en-US" sz="4800" dirty="0"/>
          </a:p>
        </p:txBody>
      </p:sp>
      <p:sp>
        <p:nvSpPr>
          <p:cNvPr id="6" name="TextBox 5"/>
          <p:cNvSpPr txBox="1"/>
          <p:nvPr/>
        </p:nvSpPr>
        <p:spPr>
          <a:xfrm>
            <a:off x="1828800" y="1295400"/>
            <a:ext cx="1828800" cy="830997"/>
          </a:xfrm>
          <a:prstGeom prst="rect">
            <a:avLst/>
          </a:prstGeom>
          <a:noFill/>
        </p:spPr>
        <p:txBody>
          <a:bodyPr wrap="square" rtlCol="0">
            <a:spAutoFit/>
          </a:bodyPr>
          <a:lstStyle/>
          <a:p>
            <a:pPr algn="ctr"/>
            <a:r>
              <a:rPr lang="en-US" sz="4800" dirty="0" smtClean="0">
                <a:hlinkClick r:id="rId3" action="ppaction://hlinksldjump"/>
              </a:rPr>
              <a:t>100</a:t>
            </a:r>
            <a:endParaRPr lang="en-US" sz="4800" dirty="0"/>
          </a:p>
        </p:txBody>
      </p:sp>
      <p:sp>
        <p:nvSpPr>
          <p:cNvPr id="8" name="TextBox 7"/>
          <p:cNvSpPr txBox="1"/>
          <p:nvPr/>
        </p:nvSpPr>
        <p:spPr>
          <a:xfrm>
            <a:off x="3657600" y="1295400"/>
            <a:ext cx="1828800" cy="830997"/>
          </a:xfrm>
          <a:prstGeom prst="rect">
            <a:avLst/>
          </a:prstGeom>
          <a:noFill/>
        </p:spPr>
        <p:txBody>
          <a:bodyPr wrap="square" rtlCol="0">
            <a:spAutoFit/>
          </a:bodyPr>
          <a:lstStyle/>
          <a:p>
            <a:pPr algn="ctr"/>
            <a:r>
              <a:rPr lang="en-US" sz="4800" dirty="0" smtClean="0">
                <a:hlinkClick r:id="rId4" action="ppaction://hlinksldjump"/>
              </a:rPr>
              <a:t>100</a:t>
            </a:r>
            <a:endParaRPr lang="en-US" sz="4800" dirty="0"/>
          </a:p>
        </p:txBody>
      </p:sp>
      <p:sp>
        <p:nvSpPr>
          <p:cNvPr id="9" name="TextBox 8"/>
          <p:cNvSpPr txBox="1"/>
          <p:nvPr/>
        </p:nvSpPr>
        <p:spPr>
          <a:xfrm>
            <a:off x="5486400" y="1295400"/>
            <a:ext cx="1828800" cy="830997"/>
          </a:xfrm>
          <a:prstGeom prst="rect">
            <a:avLst/>
          </a:prstGeom>
          <a:noFill/>
        </p:spPr>
        <p:txBody>
          <a:bodyPr wrap="square" rtlCol="0">
            <a:spAutoFit/>
          </a:bodyPr>
          <a:lstStyle/>
          <a:p>
            <a:pPr algn="ctr"/>
            <a:r>
              <a:rPr lang="en-US" sz="4800" dirty="0" smtClean="0">
                <a:hlinkClick r:id="rId5" action="ppaction://hlinksldjump"/>
              </a:rPr>
              <a:t>100</a:t>
            </a:r>
            <a:endParaRPr lang="en-US" sz="4800" dirty="0"/>
          </a:p>
        </p:txBody>
      </p:sp>
      <p:sp>
        <p:nvSpPr>
          <p:cNvPr id="10" name="TextBox 9"/>
          <p:cNvSpPr txBox="1"/>
          <p:nvPr/>
        </p:nvSpPr>
        <p:spPr>
          <a:xfrm>
            <a:off x="7315200" y="1295400"/>
            <a:ext cx="1828800" cy="830997"/>
          </a:xfrm>
          <a:prstGeom prst="rect">
            <a:avLst/>
          </a:prstGeom>
          <a:noFill/>
        </p:spPr>
        <p:txBody>
          <a:bodyPr wrap="square" rtlCol="0">
            <a:spAutoFit/>
          </a:bodyPr>
          <a:lstStyle/>
          <a:p>
            <a:pPr algn="ctr"/>
            <a:r>
              <a:rPr lang="en-US" sz="4800" dirty="0" smtClean="0">
                <a:hlinkClick r:id="rId6" action="ppaction://hlinksldjump"/>
              </a:rPr>
              <a:t>100</a:t>
            </a:r>
            <a:endParaRPr lang="en-US" sz="4800" dirty="0"/>
          </a:p>
        </p:txBody>
      </p:sp>
      <p:sp>
        <p:nvSpPr>
          <p:cNvPr id="11" name="TextBox 10"/>
          <p:cNvSpPr txBox="1"/>
          <p:nvPr/>
        </p:nvSpPr>
        <p:spPr>
          <a:xfrm>
            <a:off x="0" y="2438400"/>
            <a:ext cx="1828800" cy="830997"/>
          </a:xfrm>
          <a:prstGeom prst="rect">
            <a:avLst/>
          </a:prstGeom>
          <a:noFill/>
        </p:spPr>
        <p:txBody>
          <a:bodyPr wrap="square" rtlCol="0">
            <a:spAutoFit/>
          </a:bodyPr>
          <a:lstStyle/>
          <a:p>
            <a:pPr algn="ctr"/>
            <a:r>
              <a:rPr lang="en-US" sz="4800" dirty="0" smtClean="0">
                <a:hlinkClick r:id="rId7" action="ppaction://hlinksldjump"/>
              </a:rPr>
              <a:t>200</a:t>
            </a:r>
            <a:endParaRPr lang="en-US" sz="4800" dirty="0"/>
          </a:p>
        </p:txBody>
      </p:sp>
      <p:sp>
        <p:nvSpPr>
          <p:cNvPr id="12" name="TextBox 11"/>
          <p:cNvSpPr txBox="1"/>
          <p:nvPr/>
        </p:nvSpPr>
        <p:spPr>
          <a:xfrm>
            <a:off x="7315200" y="2438400"/>
            <a:ext cx="1828800" cy="830997"/>
          </a:xfrm>
          <a:prstGeom prst="rect">
            <a:avLst/>
          </a:prstGeom>
          <a:noFill/>
        </p:spPr>
        <p:txBody>
          <a:bodyPr wrap="square" rtlCol="0">
            <a:spAutoFit/>
          </a:bodyPr>
          <a:lstStyle/>
          <a:p>
            <a:pPr algn="ctr"/>
            <a:r>
              <a:rPr lang="en-US" sz="4800" dirty="0" smtClean="0">
                <a:hlinkClick r:id="rId8" action="ppaction://hlinksldjump"/>
              </a:rPr>
              <a:t>200</a:t>
            </a:r>
            <a:endParaRPr lang="en-US" sz="4800" dirty="0"/>
          </a:p>
        </p:txBody>
      </p:sp>
      <p:sp>
        <p:nvSpPr>
          <p:cNvPr id="13" name="TextBox 12"/>
          <p:cNvSpPr txBox="1"/>
          <p:nvPr/>
        </p:nvSpPr>
        <p:spPr>
          <a:xfrm>
            <a:off x="5486400" y="2438400"/>
            <a:ext cx="1828800" cy="830997"/>
          </a:xfrm>
          <a:prstGeom prst="rect">
            <a:avLst/>
          </a:prstGeom>
          <a:noFill/>
        </p:spPr>
        <p:txBody>
          <a:bodyPr wrap="square" rtlCol="0">
            <a:spAutoFit/>
          </a:bodyPr>
          <a:lstStyle/>
          <a:p>
            <a:pPr algn="ctr"/>
            <a:r>
              <a:rPr lang="en-US" sz="4800" dirty="0" smtClean="0">
                <a:hlinkClick r:id="rId9" action="ppaction://hlinksldjump"/>
              </a:rPr>
              <a:t>200</a:t>
            </a:r>
            <a:endParaRPr lang="en-US" sz="4800" dirty="0"/>
          </a:p>
        </p:txBody>
      </p:sp>
      <p:sp>
        <p:nvSpPr>
          <p:cNvPr id="14" name="TextBox 13"/>
          <p:cNvSpPr txBox="1"/>
          <p:nvPr/>
        </p:nvSpPr>
        <p:spPr>
          <a:xfrm>
            <a:off x="3657600" y="2438400"/>
            <a:ext cx="1828800" cy="830997"/>
          </a:xfrm>
          <a:prstGeom prst="rect">
            <a:avLst/>
          </a:prstGeom>
          <a:noFill/>
        </p:spPr>
        <p:txBody>
          <a:bodyPr wrap="square" rtlCol="0">
            <a:spAutoFit/>
          </a:bodyPr>
          <a:lstStyle/>
          <a:p>
            <a:pPr algn="ctr"/>
            <a:r>
              <a:rPr lang="en-US" sz="4800" dirty="0" smtClean="0">
                <a:hlinkClick r:id="rId10" action="ppaction://hlinksldjump"/>
              </a:rPr>
              <a:t>200</a:t>
            </a:r>
            <a:endParaRPr lang="en-US" sz="4800" dirty="0"/>
          </a:p>
        </p:txBody>
      </p:sp>
      <p:sp>
        <p:nvSpPr>
          <p:cNvPr id="15" name="TextBox 14"/>
          <p:cNvSpPr txBox="1"/>
          <p:nvPr/>
        </p:nvSpPr>
        <p:spPr>
          <a:xfrm>
            <a:off x="1828800" y="2438400"/>
            <a:ext cx="1828800" cy="830997"/>
          </a:xfrm>
          <a:prstGeom prst="rect">
            <a:avLst/>
          </a:prstGeom>
          <a:noFill/>
        </p:spPr>
        <p:txBody>
          <a:bodyPr wrap="square" rtlCol="0">
            <a:spAutoFit/>
          </a:bodyPr>
          <a:lstStyle/>
          <a:p>
            <a:pPr algn="ctr"/>
            <a:r>
              <a:rPr lang="en-US" sz="4800" dirty="0" smtClean="0">
                <a:hlinkClick r:id="rId11" action="ppaction://hlinksldjump"/>
              </a:rPr>
              <a:t>200</a:t>
            </a:r>
            <a:endParaRPr lang="en-US" sz="4800" dirty="0"/>
          </a:p>
        </p:txBody>
      </p:sp>
      <p:sp>
        <p:nvSpPr>
          <p:cNvPr id="16" name="TextBox 15"/>
          <p:cNvSpPr txBox="1"/>
          <p:nvPr/>
        </p:nvSpPr>
        <p:spPr>
          <a:xfrm>
            <a:off x="0" y="3581400"/>
            <a:ext cx="1828800" cy="830997"/>
          </a:xfrm>
          <a:prstGeom prst="rect">
            <a:avLst/>
          </a:prstGeom>
          <a:noFill/>
        </p:spPr>
        <p:txBody>
          <a:bodyPr wrap="square" rtlCol="0">
            <a:spAutoFit/>
          </a:bodyPr>
          <a:lstStyle/>
          <a:p>
            <a:pPr algn="ctr"/>
            <a:r>
              <a:rPr lang="en-US" sz="4800" dirty="0" smtClean="0">
                <a:hlinkClick r:id="rId12" action="ppaction://hlinksldjump"/>
              </a:rPr>
              <a:t>300</a:t>
            </a:r>
            <a:endParaRPr lang="en-US" sz="4800" dirty="0"/>
          </a:p>
        </p:txBody>
      </p:sp>
      <p:sp>
        <p:nvSpPr>
          <p:cNvPr id="17" name="TextBox 16"/>
          <p:cNvSpPr txBox="1"/>
          <p:nvPr/>
        </p:nvSpPr>
        <p:spPr>
          <a:xfrm>
            <a:off x="1828800" y="3581400"/>
            <a:ext cx="1828800" cy="830997"/>
          </a:xfrm>
          <a:prstGeom prst="rect">
            <a:avLst/>
          </a:prstGeom>
          <a:noFill/>
        </p:spPr>
        <p:txBody>
          <a:bodyPr wrap="square" rtlCol="0">
            <a:spAutoFit/>
          </a:bodyPr>
          <a:lstStyle/>
          <a:p>
            <a:pPr algn="ctr"/>
            <a:r>
              <a:rPr lang="en-US" sz="4800" dirty="0" smtClean="0">
                <a:hlinkClick r:id="rId13" action="ppaction://hlinksldjump"/>
              </a:rPr>
              <a:t>300</a:t>
            </a:r>
            <a:endParaRPr lang="en-US" sz="4800" dirty="0"/>
          </a:p>
        </p:txBody>
      </p:sp>
      <p:sp>
        <p:nvSpPr>
          <p:cNvPr id="18" name="TextBox 17"/>
          <p:cNvSpPr txBox="1"/>
          <p:nvPr/>
        </p:nvSpPr>
        <p:spPr>
          <a:xfrm>
            <a:off x="3657600" y="3581400"/>
            <a:ext cx="1828800" cy="830997"/>
          </a:xfrm>
          <a:prstGeom prst="rect">
            <a:avLst/>
          </a:prstGeom>
          <a:noFill/>
        </p:spPr>
        <p:txBody>
          <a:bodyPr wrap="square" rtlCol="0">
            <a:spAutoFit/>
          </a:bodyPr>
          <a:lstStyle/>
          <a:p>
            <a:pPr algn="ctr"/>
            <a:r>
              <a:rPr lang="en-US" sz="4800" dirty="0" smtClean="0">
                <a:hlinkClick r:id="rId14" action="ppaction://hlinksldjump"/>
              </a:rPr>
              <a:t>300</a:t>
            </a:r>
            <a:endParaRPr lang="en-US" sz="4800" dirty="0"/>
          </a:p>
        </p:txBody>
      </p:sp>
      <p:sp>
        <p:nvSpPr>
          <p:cNvPr id="19" name="TextBox 18"/>
          <p:cNvSpPr txBox="1"/>
          <p:nvPr/>
        </p:nvSpPr>
        <p:spPr>
          <a:xfrm>
            <a:off x="5486400" y="3581400"/>
            <a:ext cx="1828800" cy="830997"/>
          </a:xfrm>
          <a:prstGeom prst="rect">
            <a:avLst/>
          </a:prstGeom>
          <a:noFill/>
        </p:spPr>
        <p:txBody>
          <a:bodyPr wrap="square" rtlCol="0">
            <a:spAutoFit/>
          </a:bodyPr>
          <a:lstStyle/>
          <a:p>
            <a:pPr algn="ctr"/>
            <a:r>
              <a:rPr lang="en-US" sz="4800" dirty="0" smtClean="0">
                <a:hlinkClick r:id="rId15" action="ppaction://hlinksldjump"/>
              </a:rPr>
              <a:t>300</a:t>
            </a:r>
            <a:endParaRPr lang="en-US" sz="4800" dirty="0"/>
          </a:p>
        </p:txBody>
      </p:sp>
      <p:sp>
        <p:nvSpPr>
          <p:cNvPr id="20" name="TextBox 19"/>
          <p:cNvSpPr txBox="1"/>
          <p:nvPr/>
        </p:nvSpPr>
        <p:spPr>
          <a:xfrm>
            <a:off x="7315200" y="3581400"/>
            <a:ext cx="1828800" cy="830997"/>
          </a:xfrm>
          <a:prstGeom prst="rect">
            <a:avLst/>
          </a:prstGeom>
          <a:noFill/>
        </p:spPr>
        <p:txBody>
          <a:bodyPr wrap="square" rtlCol="0">
            <a:spAutoFit/>
          </a:bodyPr>
          <a:lstStyle/>
          <a:p>
            <a:pPr algn="ctr"/>
            <a:r>
              <a:rPr lang="en-US" sz="4800" dirty="0" smtClean="0">
                <a:hlinkClick r:id="rId16" action="ppaction://hlinksldjump"/>
              </a:rPr>
              <a:t>300</a:t>
            </a:r>
            <a:endParaRPr lang="en-US" sz="4800" dirty="0"/>
          </a:p>
        </p:txBody>
      </p:sp>
      <p:sp>
        <p:nvSpPr>
          <p:cNvPr id="21" name="TextBox 20"/>
          <p:cNvSpPr txBox="1"/>
          <p:nvPr/>
        </p:nvSpPr>
        <p:spPr>
          <a:xfrm>
            <a:off x="0" y="4724400"/>
            <a:ext cx="1828800" cy="830997"/>
          </a:xfrm>
          <a:prstGeom prst="rect">
            <a:avLst/>
          </a:prstGeom>
          <a:noFill/>
        </p:spPr>
        <p:txBody>
          <a:bodyPr wrap="square" rtlCol="0">
            <a:spAutoFit/>
          </a:bodyPr>
          <a:lstStyle/>
          <a:p>
            <a:pPr algn="ctr"/>
            <a:r>
              <a:rPr lang="en-US" sz="4800" dirty="0" smtClean="0">
                <a:hlinkClick r:id="rId17" action="ppaction://hlinksldjump"/>
              </a:rPr>
              <a:t>400</a:t>
            </a:r>
            <a:endParaRPr lang="en-US" sz="4800" dirty="0"/>
          </a:p>
        </p:txBody>
      </p:sp>
      <p:sp>
        <p:nvSpPr>
          <p:cNvPr id="22" name="TextBox 21"/>
          <p:cNvSpPr txBox="1"/>
          <p:nvPr/>
        </p:nvSpPr>
        <p:spPr>
          <a:xfrm>
            <a:off x="1828800" y="4724400"/>
            <a:ext cx="1828800" cy="830997"/>
          </a:xfrm>
          <a:prstGeom prst="rect">
            <a:avLst/>
          </a:prstGeom>
          <a:noFill/>
        </p:spPr>
        <p:txBody>
          <a:bodyPr wrap="square" rtlCol="0">
            <a:spAutoFit/>
          </a:bodyPr>
          <a:lstStyle/>
          <a:p>
            <a:pPr algn="ctr"/>
            <a:r>
              <a:rPr lang="en-US" sz="4800" dirty="0" smtClean="0">
                <a:hlinkClick r:id="rId18" action="ppaction://hlinksldjump"/>
              </a:rPr>
              <a:t>400</a:t>
            </a:r>
            <a:endParaRPr lang="en-US" sz="4800" dirty="0"/>
          </a:p>
        </p:txBody>
      </p:sp>
      <p:sp>
        <p:nvSpPr>
          <p:cNvPr id="23" name="TextBox 22"/>
          <p:cNvSpPr txBox="1"/>
          <p:nvPr/>
        </p:nvSpPr>
        <p:spPr>
          <a:xfrm>
            <a:off x="3657600" y="4724400"/>
            <a:ext cx="1828800" cy="830997"/>
          </a:xfrm>
          <a:prstGeom prst="rect">
            <a:avLst/>
          </a:prstGeom>
          <a:noFill/>
        </p:spPr>
        <p:txBody>
          <a:bodyPr wrap="square" rtlCol="0">
            <a:spAutoFit/>
          </a:bodyPr>
          <a:lstStyle/>
          <a:p>
            <a:pPr algn="ctr"/>
            <a:r>
              <a:rPr lang="en-US" sz="4800" dirty="0" smtClean="0">
                <a:hlinkClick r:id="rId19" action="ppaction://hlinksldjump"/>
              </a:rPr>
              <a:t>400</a:t>
            </a:r>
            <a:endParaRPr lang="en-US" sz="4800" dirty="0"/>
          </a:p>
        </p:txBody>
      </p:sp>
      <p:sp>
        <p:nvSpPr>
          <p:cNvPr id="24" name="TextBox 23"/>
          <p:cNvSpPr txBox="1"/>
          <p:nvPr/>
        </p:nvSpPr>
        <p:spPr>
          <a:xfrm>
            <a:off x="5486400" y="4724400"/>
            <a:ext cx="1828800" cy="830997"/>
          </a:xfrm>
          <a:prstGeom prst="rect">
            <a:avLst/>
          </a:prstGeom>
          <a:noFill/>
        </p:spPr>
        <p:txBody>
          <a:bodyPr wrap="square" rtlCol="0">
            <a:spAutoFit/>
          </a:bodyPr>
          <a:lstStyle/>
          <a:p>
            <a:pPr algn="ctr"/>
            <a:r>
              <a:rPr lang="en-US" sz="4800" dirty="0" smtClean="0">
                <a:hlinkClick r:id="rId20" action="ppaction://hlinksldjump"/>
              </a:rPr>
              <a:t>400</a:t>
            </a:r>
            <a:endParaRPr lang="en-US" sz="4800" dirty="0"/>
          </a:p>
        </p:txBody>
      </p:sp>
      <p:sp>
        <p:nvSpPr>
          <p:cNvPr id="25" name="TextBox 24"/>
          <p:cNvSpPr txBox="1"/>
          <p:nvPr/>
        </p:nvSpPr>
        <p:spPr>
          <a:xfrm>
            <a:off x="7315200" y="4724400"/>
            <a:ext cx="1828800" cy="830997"/>
          </a:xfrm>
          <a:prstGeom prst="rect">
            <a:avLst/>
          </a:prstGeom>
          <a:noFill/>
        </p:spPr>
        <p:txBody>
          <a:bodyPr wrap="square" rtlCol="0">
            <a:spAutoFit/>
          </a:bodyPr>
          <a:lstStyle/>
          <a:p>
            <a:pPr algn="ctr"/>
            <a:r>
              <a:rPr lang="en-US" sz="4800" dirty="0" smtClean="0">
                <a:hlinkClick r:id="rId21" action="ppaction://hlinksldjump"/>
              </a:rPr>
              <a:t>400</a:t>
            </a:r>
            <a:endParaRPr lang="en-US" sz="4800" dirty="0"/>
          </a:p>
        </p:txBody>
      </p:sp>
      <p:sp>
        <p:nvSpPr>
          <p:cNvPr id="26" name="TextBox 25"/>
          <p:cNvSpPr txBox="1"/>
          <p:nvPr/>
        </p:nvSpPr>
        <p:spPr>
          <a:xfrm>
            <a:off x="0" y="5867400"/>
            <a:ext cx="1828800" cy="830997"/>
          </a:xfrm>
          <a:prstGeom prst="rect">
            <a:avLst/>
          </a:prstGeom>
          <a:noFill/>
        </p:spPr>
        <p:txBody>
          <a:bodyPr wrap="square" rtlCol="0">
            <a:spAutoFit/>
          </a:bodyPr>
          <a:lstStyle/>
          <a:p>
            <a:pPr algn="ctr"/>
            <a:r>
              <a:rPr lang="en-US" sz="4800" dirty="0" smtClean="0">
                <a:hlinkClick r:id="rId22" action="ppaction://hlinksldjump"/>
              </a:rPr>
              <a:t>500</a:t>
            </a:r>
            <a:endParaRPr lang="en-US" sz="4800" dirty="0"/>
          </a:p>
        </p:txBody>
      </p:sp>
      <p:sp>
        <p:nvSpPr>
          <p:cNvPr id="27" name="TextBox 26"/>
          <p:cNvSpPr txBox="1"/>
          <p:nvPr/>
        </p:nvSpPr>
        <p:spPr>
          <a:xfrm>
            <a:off x="1828800" y="5867400"/>
            <a:ext cx="1828800" cy="830997"/>
          </a:xfrm>
          <a:prstGeom prst="rect">
            <a:avLst/>
          </a:prstGeom>
          <a:noFill/>
        </p:spPr>
        <p:txBody>
          <a:bodyPr wrap="square" rtlCol="0">
            <a:spAutoFit/>
          </a:bodyPr>
          <a:lstStyle/>
          <a:p>
            <a:pPr algn="ctr"/>
            <a:r>
              <a:rPr lang="en-US" sz="4800" dirty="0" smtClean="0">
                <a:hlinkClick r:id="rId23" action="ppaction://hlinksldjump"/>
              </a:rPr>
              <a:t>500</a:t>
            </a:r>
            <a:endParaRPr lang="en-US" sz="4800" dirty="0"/>
          </a:p>
        </p:txBody>
      </p:sp>
      <p:sp>
        <p:nvSpPr>
          <p:cNvPr id="28" name="TextBox 27"/>
          <p:cNvSpPr txBox="1"/>
          <p:nvPr/>
        </p:nvSpPr>
        <p:spPr>
          <a:xfrm>
            <a:off x="3657600" y="5867400"/>
            <a:ext cx="1828800" cy="830997"/>
          </a:xfrm>
          <a:prstGeom prst="rect">
            <a:avLst/>
          </a:prstGeom>
          <a:noFill/>
        </p:spPr>
        <p:txBody>
          <a:bodyPr wrap="square" rtlCol="0">
            <a:spAutoFit/>
          </a:bodyPr>
          <a:lstStyle/>
          <a:p>
            <a:pPr algn="ctr"/>
            <a:r>
              <a:rPr lang="en-US" sz="4800" dirty="0" smtClean="0">
                <a:hlinkClick r:id="rId24" action="ppaction://hlinksldjump"/>
              </a:rPr>
              <a:t>500</a:t>
            </a:r>
            <a:endParaRPr lang="en-US" sz="4800" dirty="0"/>
          </a:p>
        </p:txBody>
      </p:sp>
      <p:sp>
        <p:nvSpPr>
          <p:cNvPr id="29" name="TextBox 28"/>
          <p:cNvSpPr txBox="1"/>
          <p:nvPr/>
        </p:nvSpPr>
        <p:spPr>
          <a:xfrm>
            <a:off x="5486400" y="5867400"/>
            <a:ext cx="1828800" cy="830997"/>
          </a:xfrm>
          <a:prstGeom prst="rect">
            <a:avLst/>
          </a:prstGeom>
          <a:noFill/>
        </p:spPr>
        <p:txBody>
          <a:bodyPr wrap="square" rtlCol="0">
            <a:spAutoFit/>
          </a:bodyPr>
          <a:lstStyle/>
          <a:p>
            <a:pPr algn="ctr"/>
            <a:r>
              <a:rPr lang="en-US" sz="4800" dirty="0" smtClean="0">
                <a:hlinkClick r:id="rId25" action="ppaction://hlinksldjump"/>
              </a:rPr>
              <a:t>500</a:t>
            </a:r>
            <a:endParaRPr lang="en-US" sz="4800" dirty="0"/>
          </a:p>
        </p:txBody>
      </p:sp>
      <p:sp>
        <p:nvSpPr>
          <p:cNvPr id="30" name="TextBox 29"/>
          <p:cNvSpPr txBox="1"/>
          <p:nvPr/>
        </p:nvSpPr>
        <p:spPr>
          <a:xfrm>
            <a:off x="7315200" y="5867400"/>
            <a:ext cx="1828800" cy="830997"/>
          </a:xfrm>
          <a:prstGeom prst="rect">
            <a:avLst/>
          </a:prstGeom>
          <a:noFill/>
        </p:spPr>
        <p:txBody>
          <a:bodyPr wrap="square" rtlCol="0">
            <a:spAutoFit/>
          </a:bodyPr>
          <a:lstStyle/>
          <a:p>
            <a:pPr algn="ctr"/>
            <a:r>
              <a:rPr lang="en-US" sz="4800" dirty="0" smtClean="0">
                <a:hlinkClick r:id="rId26" action="ppaction://hlinksldjump"/>
              </a:rPr>
              <a:t>500</a:t>
            </a:r>
            <a:endParaRPr lang="en-US" sz="4800" dirty="0"/>
          </a:p>
        </p:txBody>
      </p:sp>
      <p:sp>
        <p:nvSpPr>
          <p:cNvPr id="31" name="TextBox 30"/>
          <p:cNvSpPr txBox="1"/>
          <p:nvPr/>
        </p:nvSpPr>
        <p:spPr>
          <a:xfrm>
            <a:off x="3412" y="246221"/>
            <a:ext cx="1828800" cy="584775"/>
          </a:xfrm>
          <a:prstGeom prst="rect">
            <a:avLst/>
          </a:prstGeom>
          <a:noFill/>
        </p:spPr>
        <p:txBody>
          <a:bodyPr wrap="square" rtlCol="0">
            <a:spAutoFit/>
          </a:bodyPr>
          <a:lstStyle/>
          <a:p>
            <a:pPr algn="ctr"/>
            <a:r>
              <a:rPr lang="en-US" sz="3200" dirty="0" smtClean="0"/>
              <a:t>Graphs</a:t>
            </a:r>
          </a:p>
        </p:txBody>
      </p:sp>
      <p:sp>
        <p:nvSpPr>
          <p:cNvPr id="32" name="TextBox 31"/>
          <p:cNvSpPr txBox="1"/>
          <p:nvPr/>
        </p:nvSpPr>
        <p:spPr>
          <a:xfrm>
            <a:off x="1828800" y="191911"/>
            <a:ext cx="1828800" cy="707886"/>
          </a:xfrm>
          <a:prstGeom prst="rect">
            <a:avLst/>
          </a:prstGeom>
          <a:noFill/>
        </p:spPr>
        <p:txBody>
          <a:bodyPr wrap="square" rtlCol="0">
            <a:spAutoFit/>
          </a:bodyPr>
          <a:lstStyle/>
          <a:p>
            <a:pPr algn="ctr"/>
            <a:r>
              <a:rPr lang="en-US" sz="2000" dirty="0" smtClean="0"/>
              <a:t>Experiments and Studies</a:t>
            </a:r>
            <a:endParaRPr lang="en-US" sz="2000" dirty="0"/>
          </a:p>
        </p:txBody>
      </p:sp>
      <p:sp>
        <p:nvSpPr>
          <p:cNvPr id="33" name="TextBox 32"/>
          <p:cNvSpPr txBox="1"/>
          <p:nvPr/>
        </p:nvSpPr>
        <p:spPr>
          <a:xfrm>
            <a:off x="3666699" y="184666"/>
            <a:ext cx="1828800" cy="707886"/>
          </a:xfrm>
          <a:prstGeom prst="rect">
            <a:avLst/>
          </a:prstGeom>
          <a:noFill/>
        </p:spPr>
        <p:txBody>
          <a:bodyPr wrap="square" rtlCol="0">
            <a:spAutoFit/>
          </a:bodyPr>
          <a:lstStyle/>
          <a:p>
            <a:pPr algn="ctr"/>
            <a:r>
              <a:rPr lang="en-US" sz="2000" dirty="0" smtClean="0"/>
              <a:t>Sampling and Surveys</a:t>
            </a:r>
            <a:endParaRPr lang="en-US" sz="2000" dirty="0"/>
          </a:p>
        </p:txBody>
      </p:sp>
      <p:sp>
        <p:nvSpPr>
          <p:cNvPr id="34" name="TextBox 33"/>
          <p:cNvSpPr txBox="1"/>
          <p:nvPr/>
        </p:nvSpPr>
        <p:spPr>
          <a:xfrm>
            <a:off x="5486400" y="30776"/>
            <a:ext cx="1828800" cy="1015663"/>
          </a:xfrm>
          <a:prstGeom prst="rect">
            <a:avLst/>
          </a:prstGeom>
          <a:noFill/>
        </p:spPr>
        <p:txBody>
          <a:bodyPr wrap="square" rtlCol="0">
            <a:spAutoFit/>
          </a:bodyPr>
          <a:lstStyle/>
          <a:p>
            <a:pPr algn="ctr"/>
            <a:r>
              <a:rPr lang="en-US" sz="2000" dirty="0" smtClean="0"/>
              <a:t>Center </a:t>
            </a:r>
          </a:p>
          <a:p>
            <a:pPr algn="ctr"/>
            <a:r>
              <a:rPr lang="en-US" sz="2000" dirty="0"/>
              <a:t>a</a:t>
            </a:r>
            <a:r>
              <a:rPr lang="en-US" sz="2000" dirty="0" smtClean="0"/>
              <a:t>nd</a:t>
            </a:r>
          </a:p>
          <a:p>
            <a:pPr algn="ctr"/>
            <a:r>
              <a:rPr lang="en-US" sz="2000" dirty="0" smtClean="0"/>
              <a:t> Spread</a:t>
            </a:r>
            <a:endParaRPr lang="en-US" sz="2000" dirty="0"/>
          </a:p>
        </p:txBody>
      </p:sp>
      <p:sp>
        <p:nvSpPr>
          <p:cNvPr id="35" name="TextBox 34"/>
          <p:cNvSpPr txBox="1"/>
          <p:nvPr/>
        </p:nvSpPr>
        <p:spPr>
          <a:xfrm>
            <a:off x="7300415" y="191911"/>
            <a:ext cx="1828800" cy="707886"/>
          </a:xfrm>
          <a:prstGeom prst="rect">
            <a:avLst/>
          </a:prstGeom>
          <a:noFill/>
        </p:spPr>
        <p:txBody>
          <a:bodyPr wrap="square" rtlCol="0">
            <a:spAutoFit/>
          </a:bodyPr>
          <a:lstStyle/>
          <a:p>
            <a:pPr algn="ctr"/>
            <a:r>
              <a:rPr lang="en-US" sz="2000" dirty="0" smtClean="0"/>
              <a:t>Normal Distributions</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- 300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graphicFrame>
        <p:nvGraphicFramePr>
          <p:cNvPr id="2" name="Table 1"/>
          <p:cNvGraphicFramePr>
            <a:graphicFrameLocks noGrp="1"/>
          </p:cNvGraphicFramePr>
          <p:nvPr>
            <p:extLst>
              <p:ext uri="{D42A27DB-BD31-4B8C-83A1-F6EECF244321}">
                <p14:modId xmlns:p14="http://schemas.microsoft.com/office/powerpoint/2010/main" val="3487897782"/>
              </p:ext>
            </p:extLst>
          </p:nvPr>
        </p:nvGraphicFramePr>
        <p:xfrm>
          <a:off x="1341120" y="1351306"/>
          <a:ext cx="6614160" cy="640080"/>
        </p:xfrm>
        <a:graphic>
          <a:graphicData uri="http://schemas.openxmlformats.org/drawingml/2006/table">
            <a:tbl>
              <a:tblPr firstRow="1" firstCol="1" bandRow="1">
                <a:tableStyleId>{5C22544A-7EE6-4342-B048-85BDC9FD1C3A}</a:tableStyleId>
              </a:tblPr>
              <a:tblGrid>
                <a:gridCol w="661002"/>
                <a:gridCol w="661002"/>
                <a:gridCol w="661002"/>
                <a:gridCol w="661002"/>
                <a:gridCol w="661692"/>
                <a:gridCol w="661692"/>
                <a:gridCol w="661692"/>
                <a:gridCol w="661692"/>
                <a:gridCol w="661692"/>
                <a:gridCol w="661692"/>
              </a:tblGrid>
              <a:tr h="640080">
                <a:tc>
                  <a:txBody>
                    <a:bodyPr/>
                    <a:lstStyle/>
                    <a:p>
                      <a:pPr marL="0" marR="0" algn="ctr">
                        <a:spcBef>
                          <a:spcPts val="0"/>
                        </a:spcBef>
                        <a:spcAft>
                          <a:spcPts val="0"/>
                        </a:spcAft>
                      </a:pPr>
                      <a:r>
                        <a:rPr lang="en-US" sz="2000" dirty="0">
                          <a:effectLst/>
                        </a:rPr>
                        <a:t>189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284</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296</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312</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325</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368</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369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389</a:t>
                      </a:r>
                      <a:endParaRPr lang="en-US" sz="2000" dirty="0">
                        <a:effectLst/>
                        <a:latin typeface="Arial"/>
                        <a:ea typeface="Calibri"/>
                        <a:cs typeface="Times New Roman"/>
                      </a:endParaRPr>
                    </a:p>
                  </a:txBody>
                  <a:tcPr marL="68580" marR="68580" marT="0" marB="0" anchor="ctr"/>
                </a:tc>
                <a:tc>
                  <a:txBody>
                    <a:bodyPr/>
                    <a:lstStyle/>
                    <a:p>
                      <a:pPr marL="0" marR="0" algn="ctr">
                        <a:spcBef>
                          <a:spcPts val="0"/>
                        </a:spcBef>
                        <a:spcAft>
                          <a:spcPts val="0"/>
                        </a:spcAft>
                      </a:pPr>
                      <a:r>
                        <a:rPr lang="en-US" sz="2000" dirty="0">
                          <a:effectLst/>
                        </a:rPr>
                        <a:t>625</a:t>
                      </a:r>
                      <a:endParaRPr lang="en-US" sz="2000" dirty="0">
                        <a:effectLst/>
                        <a:latin typeface="Arial"/>
                        <a:ea typeface="Calibri"/>
                        <a:cs typeface="Times New Roman"/>
                      </a:endParaRPr>
                    </a:p>
                  </a:txBody>
                  <a:tcPr marL="68580" marR="68580" marT="0" marB="0" anchor="ctr"/>
                </a:tc>
              </a:tr>
            </a:tbl>
          </a:graphicData>
        </a:graphic>
      </p:graphicFrame>
      <p:sp>
        <p:nvSpPr>
          <p:cNvPr id="3" name="Rectangle 1"/>
          <p:cNvSpPr>
            <a:spLocks noChangeArrowheads="1"/>
          </p:cNvSpPr>
          <p:nvPr/>
        </p:nvSpPr>
        <p:spPr bwMode="auto">
          <a:xfrm>
            <a:off x="594815" y="2209800"/>
            <a:ext cx="80772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Using the 1.5</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sym typeface="Symbol"/>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IQR Rule, identify any outliers.</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189</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189 and 625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625</a:t>
            </a:r>
            <a:endParaRPr lang="en-US" sz="2400" dirty="0">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400" b="0" i="0" u="none" strike="noStrike" cap="none" normalizeH="0" baseline="0" dirty="0" smtClean="0">
                <a:ln>
                  <a:noFill/>
                </a:ln>
                <a:solidFill>
                  <a:schemeClr val="tx1"/>
                </a:solidFill>
                <a:effectLst/>
                <a:latin typeface="Arial" pitchFamily="34" charset="0"/>
                <a:cs typeface="Arial" pitchFamily="34" charset="0"/>
              </a:rPr>
              <a:t>There</a:t>
            </a:r>
            <a:r>
              <a:rPr kumimoji="0" lang="en-US" sz="2400" b="0" i="0" u="none" strike="noStrike" cap="none" normalizeH="0" dirty="0" smtClean="0">
                <a:ln>
                  <a:noFill/>
                </a:ln>
                <a:solidFill>
                  <a:schemeClr val="tx1"/>
                </a:solidFill>
                <a:effectLst/>
                <a:latin typeface="Arial" pitchFamily="34" charset="0"/>
                <a:cs typeface="Arial" pitchFamily="34" charset="0"/>
              </a:rPr>
              <a:t> ar</a:t>
            </a:r>
            <a:r>
              <a:rPr lang="en-US" sz="2400" dirty="0" smtClean="0">
                <a:latin typeface="Arial" pitchFamily="34" charset="0"/>
                <a:cs typeface="Arial" pitchFamily="34" charset="0"/>
              </a:rPr>
              <a:t>e no outliers</a:t>
            </a:r>
          </a:p>
          <a:p>
            <a:pPr marL="457200" indent="-457200" eaLnBrk="0" fontAlgn="base" hangingPunct="0">
              <a:spcBef>
                <a:spcPct val="0"/>
              </a:spcBef>
              <a:spcAft>
                <a:spcPct val="0"/>
              </a:spcAft>
              <a:buFont typeface="+mj-lt"/>
              <a:buAutoNum type="alphaUcPeriod"/>
            </a:pPr>
            <a:r>
              <a:rPr lang="en-US" sz="2400" dirty="0" smtClean="0">
                <a:latin typeface="Arial" pitchFamily="34" charset="0"/>
                <a:cs typeface="Arial" pitchFamily="34" charset="0"/>
              </a:rPr>
              <a:t>We can’t use the 1.5</a:t>
            </a:r>
            <a:r>
              <a:rPr lang="en-US" sz="2400" dirty="0" smtClean="0">
                <a:latin typeface="Arial" pitchFamily="34" charset="0"/>
                <a:cs typeface="Arial" pitchFamily="34" charset="0"/>
                <a:sym typeface="Symbol"/>
              </a:rPr>
              <a:t>IQR rule because the data set is small.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B</a:t>
            </a:r>
            <a:endParaRPr lang="en-US" sz="4400" dirty="0"/>
          </a:p>
        </p:txBody>
      </p:sp>
      <p:sp>
        <p:nvSpPr>
          <p:cNvPr id="4" name="Rectangle 3"/>
          <p:cNvSpPr/>
          <p:nvPr/>
        </p:nvSpPr>
        <p:spPr>
          <a:xfrm>
            <a:off x="609600" y="1219200"/>
            <a:ext cx="8077200" cy="3970318"/>
          </a:xfrm>
          <a:prstGeom prst="rect">
            <a:avLst/>
          </a:prstGeom>
        </p:spPr>
        <p:txBody>
          <a:bodyPr wrap="square">
            <a:spAutoFit/>
          </a:bodyPr>
          <a:lstStyle/>
          <a:p>
            <a:pPr lvl="0"/>
            <a:r>
              <a:rPr lang="en-US" sz="2800" dirty="0"/>
              <a:t>If a set of observations has a standard deviation that is zero, which of the following must be true</a:t>
            </a:r>
            <a:r>
              <a:rPr lang="en-US" sz="2800" dirty="0" smtClean="0"/>
              <a:t>?</a:t>
            </a:r>
          </a:p>
          <a:p>
            <a:pPr lvl="0"/>
            <a:endParaRPr lang="en-US" sz="2800" dirty="0"/>
          </a:p>
          <a:p>
            <a:pPr marL="342900" indent="-342900">
              <a:buFont typeface="+mj-lt"/>
              <a:buAutoNum type="alphaUcPeriod"/>
            </a:pPr>
            <a:r>
              <a:rPr lang="en-US" sz="2800" dirty="0"/>
              <a:t>The mean is also zero.</a:t>
            </a:r>
          </a:p>
          <a:p>
            <a:pPr marL="342900" indent="-342900">
              <a:buFont typeface="+mj-lt"/>
              <a:buAutoNum type="alphaUcPeriod"/>
            </a:pPr>
            <a:r>
              <a:rPr lang="en-US" sz="2800" dirty="0"/>
              <a:t>All the values are exactly the same.</a:t>
            </a:r>
          </a:p>
          <a:p>
            <a:pPr marL="342900" indent="-342900">
              <a:buFont typeface="+mj-lt"/>
              <a:buAutoNum type="alphaUcPeriod"/>
            </a:pPr>
            <a:r>
              <a:rPr lang="en-US" sz="2800" dirty="0"/>
              <a:t>There is no relationship between the observations.</a:t>
            </a:r>
          </a:p>
          <a:p>
            <a:pPr marL="342900" indent="-342900">
              <a:buFont typeface="+mj-lt"/>
              <a:buAutoNum type="alphaUcPeriod"/>
            </a:pPr>
            <a:r>
              <a:rPr lang="en-US" sz="2800" dirty="0"/>
              <a:t>The standard deviation can never be zero</a:t>
            </a:r>
            <a:r>
              <a:rPr lang="en-US" sz="2800" dirty="0" smtClean="0"/>
              <a:t>.</a:t>
            </a:r>
          </a:p>
          <a:p>
            <a:pPr marL="342900" indent="-342900">
              <a:buFont typeface="+mj-lt"/>
              <a:buAutoNum type="alphaUcPeriod"/>
            </a:pPr>
            <a:r>
              <a:rPr lang="en-US" sz="2800" dirty="0" smtClean="0"/>
              <a:t>The data is skewed.</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eopardy Daily Double Sound Effect.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Center and Spread - 500</a:t>
            </a:r>
          </a:p>
        </p:txBody>
      </p:sp>
      <p:sp>
        <p:nvSpPr>
          <p:cNvPr id="7" name="Action Button: Home 6">
            <a:hlinkClick r:id="rId6"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2"/>
          <p:cNvSpPr>
            <a:spLocks noChangeArrowheads="1"/>
          </p:cNvSpPr>
          <p:nvPr/>
        </p:nvSpPr>
        <p:spPr bwMode="auto">
          <a:xfrm>
            <a:off x="545306" y="1280012"/>
            <a:ext cx="8053388" cy="3816429"/>
          </a:xfrm>
          <a:prstGeom prst="rect">
            <a:avLst/>
          </a:prstGeom>
          <a:solidFill>
            <a:schemeClr val="accent3"/>
          </a:solidFill>
          <a:ln>
            <a:noFill/>
          </a:ln>
          <a:effectLs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 set of observations has a mean of 145 and a standard deviation of 32. If each observation has 15 added to it's value what would happen to the mean and standard deviation? </a:t>
            </a:r>
          </a:p>
          <a:p>
            <a:pPr marL="0" marR="0" lvl="0" indent="0" defTabSz="914400" rtl="0" eaLnBrk="1" fontAlgn="base" latinLnBrk="0" hangingPunct="1">
              <a:lnSpc>
                <a:spcPct val="100000"/>
              </a:lnSpc>
              <a:spcBef>
                <a:spcPct val="0"/>
              </a:spcBef>
              <a:spcAft>
                <a:spcPct val="0"/>
              </a:spcAft>
              <a:buClrTx/>
              <a:buSzTx/>
              <a:tabLst/>
            </a:pP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They would both stay the same.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Both statistics would increase by 15. </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Only the mean would increase by 15; the standard deviation would stay the same.</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a:p>
            <a:pPr marL="457200" indent="-457200" eaLnBrk="0" fontAlgn="base" hangingPunct="0">
              <a:spcBef>
                <a:spcPct val="0"/>
              </a:spcBef>
              <a:spcAft>
                <a:spcPct val="0"/>
              </a:spcAft>
              <a:buFont typeface="+mj-lt"/>
              <a:buAutoNum type="alphaUcPeriod"/>
            </a:pPr>
            <a:r>
              <a:rPr lang="en-US" sz="2200" dirty="0" smtClean="0">
                <a:latin typeface="Arial" pitchFamily="34" charset="0"/>
                <a:cs typeface="Times New Roman" pitchFamily="18" charset="0"/>
              </a:rPr>
              <a:t>Only the standard deviation would increase by 15; the mean would stay the same.</a:t>
            </a:r>
          </a:p>
          <a:p>
            <a:pPr marL="457200" indent="-457200" eaLnBrk="0" fontAlgn="base" hangingPunct="0">
              <a:spcBef>
                <a:spcPct val="0"/>
              </a:spcBef>
              <a:spcAft>
                <a:spcPct val="0"/>
              </a:spcAft>
              <a:buFont typeface="+mj-lt"/>
              <a:buAutoNum type="alphaUcPeriod"/>
            </a:pPr>
            <a:r>
              <a:rPr kumimoji="0" lang="en-US" sz="2200" b="0" i="0" u="none" strike="noStrike" cap="none" normalizeH="0" baseline="0" dirty="0" smtClean="0">
                <a:ln>
                  <a:noFill/>
                </a:ln>
                <a:solidFill>
                  <a:schemeClr val="tx1"/>
                </a:solidFill>
                <a:effectLst/>
                <a:latin typeface="Arial" pitchFamily="34" charset="0"/>
                <a:cs typeface="Times New Roman" pitchFamily="18" charset="0"/>
              </a:rPr>
              <a:t>It is impossible</a:t>
            </a:r>
            <a:r>
              <a:rPr kumimoji="0" lang="en-US" sz="2200" b="0" i="0" u="none" strike="noStrike" cap="none" normalizeH="0" dirty="0" smtClean="0">
                <a:ln>
                  <a:noFill/>
                </a:ln>
                <a:solidFill>
                  <a:schemeClr val="tx1"/>
                </a:solidFill>
                <a:effectLst/>
                <a:latin typeface="Arial" pitchFamily="34" charset="0"/>
                <a:cs typeface="Times New Roman" pitchFamily="18" charset="0"/>
              </a:rPr>
              <a:t> to figure out without having the actual data.</a:t>
            </a:r>
            <a:endParaRPr kumimoji="0" lang="en-US" sz="22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415477" y="1253508"/>
            <a:ext cx="8153400" cy="4524315"/>
          </a:xfrm>
          <a:prstGeom prst="rect">
            <a:avLst/>
          </a:prstGeom>
          <a:solidFill>
            <a:schemeClr val="tx2"/>
          </a:solidFill>
        </p:spPr>
        <p:txBody>
          <a:bodyPr wrap="square" rtlCol="0">
            <a:spAutoFit/>
          </a:bodyPr>
          <a:lstStyle/>
          <a:p>
            <a:pPr algn="ctr"/>
            <a:r>
              <a:rPr lang="en-US" sz="14400" dirty="0" smtClean="0"/>
              <a:t>Daily </a:t>
            </a:r>
          </a:p>
          <a:p>
            <a:pPr algn="ctr"/>
            <a:r>
              <a:rPr lang="en-US" sz="14400" dirty="0" smtClean="0"/>
              <a:t>Double!</a:t>
            </a:r>
            <a:endParaRPr lang="en-US" sz="1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4" name="Jeopardy Daily Double Sound Effect.wav"/>
                                        </p:tgtEl>
                                      </p:cMediaNode>
                                    </p:audio>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3"/>
                </p:tgtEl>
              </p:cMediaNode>
            </p:audio>
          </p:childTnLst>
        </p:cTn>
      </p:par>
    </p:tnLst>
    <p:bldLst>
      <p:bldP spid="8" grpId="0"/>
      <p:bldP spid="2" grpId="0" animBg="1"/>
      <p:bldP spid="4"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- 100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1"/>
          <p:cNvSpPr/>
          <p:nvPr/>
        </p:nvSpPr>
        <p:spPr>
          <a:xfrm>
            <a:off x="609600" y="1417638"/>
            <a:ext cx="7924800" cy="3539430"/>
          </a:xfrm>
          <a:prstGeom prst="rect">
            <a:avLst/>
          </a:prstGeom>
        </p:spPr>
        <p:txBody>
          <a:bodyPr wrap="square">
            <a:spAutoFit/>
          </a:bodyPr>
          <a:lstStyle/>
          <a:p>
            <a:pPr lvl="0"/>
            <a:r>
              <a:rPr lang="en-US" sz="2800" dirty="0"/>
              <a:t>What is the standard score for an observational value of 49 from a distribution with mean 32 and standard deviation of 12</a:t>
            </a:r>
            <a:r>
              <a:rPr lang="en-US" sz="2800" dirty="0" smtClean="0"/>
              <a:t>?</a:t>
            </a:r>
          </a:p>
          <a:p>
            <a:pPr lvl="0"/>
            <a:endParaRPr lang="en-US" sz="2800" dirty="0"/>
          </a:p>
          <a:p>
            <a:pPr marL="342900" indent="-342900">
              <a:buFont typeface="+mj-lt"/>
              <a:buAutoNum type="alphaUcPeriod"/>
            </a:pPr>
            <a:r>
              <a:rPr lang="en-US" sz="2800" dirty="0" smtClean="0">
                <a:sym typeface="Symbol"/>
              </a:rPr>
              <a:t>  46.333</a:t>
            </a:r>
          </a:p>
          <a:p>
            <a:pPr marL="342900" indent="-342900">
              <a:buFont typeface="+mj-lt"/>
              <a:buAutoNum type="alphaUcPeriod"/>
            </a:pPr>
            <a:r>
              <a:rPr lang="en-US" sz="2800" dirty="0" smtClean="0">
                <a:sym typeface="Symbol"/>
              </a:rPr>
              <a:t>  1.417</a:t>
            </a:r>
          </a:p>
          <a:p>
            <a:pPr marL="342900" indent="-342900">
              <a:buFont typeface="+mj-lt"/>
              <a:buAutoNum type="alphaUcPeriod"/>
            </a:pPr>
            <a:r>
              <a:rPr lang="en-US" sz="2800" dirty="0" smtClean="0">
                <a:sym typeface="Symbol"/>
              </a:rPr>
              <a:t>  1.417</a:t>
            </a:r>
          </a:p>
          <a:p>
            <a:pPr marL="342900" indent="-342900">
              <a:buFont typeface="+mj-lt"/>
              <a:buAutoNum type="alphaUcPeriod"/>
            </a:pPr>
            <a:r>
              <a:rPr lang="en-US" sz="2800" dirty="0" smtClean="0">
                <a:sym typeface="Symbol"/>
              </a:rPr>
              <a:t>  46.333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- 200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A</a:t>
            </a:r>
            <a:endParaRPr lang="en-US" sz="4400" dirty="0"/>
          </a:p>
        </p:txBody>
      </p:sp>
      <p:sp>
        <p:nvSpPr>
          <p:cNvPr id="2" name="Rectangle 1"/>
          <p:cNvSpPr/>
          <p:nvPr/>
        </p:nvSpPr>
        <p:spPr>
          <a:xfrm>
            <a:off x="609600" y="1295400"/>
            <a:ext cx="8077200" cy="3693319"/>
          </a:xfrm>
          <a:prstGeom prst="rect">
            <a:avLst/>
          </a:prstGeom>
        </p:spPr>
        <p:txBody>
          <a:bodyPr wrap="square">
            <a:spAutoFit/>
          </a:bodyPr>
          <a:lstStyle/>
          <a:p>
            <a:r>
              <a:rPr lang="en-US" sz="2600" dirty="0"/>
              <a:t>The </a:t>
            </a:r>
            <a:r>
              <a:rPr lang="en-US" sz="2600" dirty="0" smtClean="0"/>
              <a:t>weights </a:t>
            </a:r>
            <a:r>
              <a:rPr lang="en-US" sz="2600" dirty="0"/>
              <a:t>of male Doberman Pinschers is </a:t>
            </a:r>
            <a:r>
              <a:rPr lang="en-US" sz="2600" dirty="0" smtClean="0"/>
              <a:t>normally distributed with a mean of 77 lbs. and a </a:t>
            </a:r>
            <a:r>
              <a:rPr lang="en-US" sz="2600" dirty="0"/>
              <a:t>standard deviation of 4.3 </a:t>
            </a:r>
            <a:r>
              <a:rPr lang="en-US" sz="2600" dirty="0" smtClean="0"/>
              <a:t>lbs. What proportion </a:t>
            </a:r>
            <a:r>
              <a:rPr lang="en-US" sz="2600" dirty="0"/>
              <a:t>of male Doberman Pinschers </a:t>
            </a:r>
            <a:r>
              <a:rPr lang="en-US" sz="2600" dirty="0" smtClean="0"/>
              <a:t>weigh less </a:t>
            </a:r>
            <a:r>
              <a:rPr lang="en-US" sz="2600" dirty="0"/>
              <a:t>than 65 </a:t>
            </a:r>
            <a:r>
              <a:rPr lang="en-US" sz="2600" dirty="0" smtClean="0"/>
              <a:t>lbs.?</a:t>
            </a:r>
          </a:p>
          <a:p>
            <a:pPr lvl="1"/>
            <a:endParaRPr lang="en-US" sz="2600" dirty="0"/>
          </a:p>
          <a:p>
            <a:pPr marL="342900" indent="-342900">
              <a:buFont typeface="+mj-lt"/>
              <a:buAutoNum type="alphaUcPeriod"/>
            </a:pPr>
            <a:r>
              <a:rPr lang="en-US" sz="2600" dirty="0" smtClean="0"/>
              <a:t>0.0026</a:t>
            </a:r>
            <a:endParaRPr lang="en-US" sz="2600" dirty="0"/>
          </a:p>
          <a:p>
            <a:pPr marL="342900" indent="-342900">
              <a:buFont typeface="+mj-lt"/>
              <a:buAutoNum type="alphaUcPeriod"/>
            </a:pPr>
            <a:r>
              <a:rPr lang="en-US" sz="2600" dirty="0"/>
              <a:t>0.9974</a:t>
            </a:r>
          </a:p>
          <a:p>
            <a:pPr marL="342900" indent="-342900">
              <a:buFont typeface="+mj-lt"/>
              <a:buAutoNum type="alphaUcPeriod"/>
            </a:pPr>
            <a:r>
              <a:rPr lang="en-US" sz="2600" dirty="0" smtClean="0"/>
              <a:t>0.4974</a:t>
            </a:r>
          </a:p>
          <a:p>
            <a:pPr marL="342900" indent="-342900">
              <a:buFont typeface="+mj-lt"/>
              <a:buAutoNum type="alphaUcPeriod"/>
            </a:pPr>
            <a:r>
              <a:rPr lang="en-US" sz="2600" dirty="0" smtClean="0"/>
              <a:t>0.0508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- 300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A</a:t>
            </a:r>
            <a:endParaRPr lang="en-US" sz="4400" dirty="0"/>
          </a:p>
        </p:txBody>
      </p:sp>
      <p:sp>
        <p:nvSpPr>
          <p:cNvPr id="9" name="Rectangle 8"/>
          <p:cNvSpPr/>
          <p:nvPr/>
        </p:nvSpPr>
        <p:spPr>
          <a:xfrm>
            <a:off x="457200" y="1126895"/>
            <a:ext cx="8229600" cy="4062651"/>
          </a:xfrm>
          <a:prstGeom prst="rect">
            <a:avLst/>
          </a:prstGeom>
        </p:spPr>
        <p:txBody>
          <a:bodyPr wrap="square">
            <a:spAutoFit/>
          </a:bodyPr>
          <a:lstStyle/>
          <a:p>
            <a:pPr lvl="0"/>
            <a:r>
              <a:rPr lang="en-US" sz="2600" dirty="0"/>
              <a:t>The </a:t>
            </a:r>
            <a:r>
              <a:rPr lang="en-US" sz="2600" dirty="0" smtClean="0"/>
              <a:t>weights </a:t>
            </a:r>
            <a:r>
              <a:rPr lang="en-US" sz="2600" dirty="0"/>
              <a:t>of male Doberman Pinschers is </a:t>
            </a:r>
            <a:r>
              <a:rPr lang="en-US" sz="2600" dirty="0" smtClean="0"/>
              <a:t>normally distributed with a mean of 77 lbs. and a </a:t>
            </a:r>
            <a:r>
              <a:rPr lang="en-US" sz="2600" dirty="0"/>
              <a:t>standard deviation of 4.3 </a:t>
            </a:r>
            <a:r>
              <a:rPr lang="en-US" sz="2600" dirty="0" smtClean="0"/>
              <a:t>lbs. What proportion </a:t>
            </a:r>
            <a:r>
              <a:rPr lang="en-US" sz="2600" dirty="0"/>
              <a:t>of male Doberman Pinschers are between 68 and 79 lbs</a:t>
            </a:r>
            <a:r>
              <a:rPr lang="en-US" sz="2600" dirty="0" smtClean="0"/>
              <a:t>.?</a:t>
            </a:r>
          </a:p>
          <a:p>
            <a:pPr lvl="0"/>
            <a:endParaRPr lang="en-US" sz="2600" dirty="0"/>
          </a:p>
          <a:p>
            <a:pPr marL="514350" indent="-514350">
              <a:buFont typeface="+mj-lt"/>
              <a:buAutoNum type="alphaUcPeriod"/>
            </a:pPr>
            <a:r>
              <a:rPr lang="en-US" sz="2600" dirty="0"/>
              <a:t>0.6609</a:t>
            </a:r>
          </a:p>
          <a:p>
            <a:pPr marL="514350" indent="-514350">
              <a:buFont typeface="+mj-lt"/>
              <a:buAutoNum type="alphaUcPeriod"/>
            </a:pPr>
            <a:r>
              <a:rPr lang="en-US" sz="2600" dirty="0"/>
              <a:t>0.4818</a:t>
            </a:r>
          </a:p>
          <a:p>
            <a:pPr marL="514350" indent="-514350">
              <a:buFont typeface="+mj-lt"/>
              <a:buAutoNum type="alphaUcPeriod"/>
            </a:pPr>
            <a:r>
              <a:rPr lang="en-US" sz="2600" dirty="0"/>
              <a:t>0.3305</a:t>
            </a:r>
          </a:p>
          <a:p>
            <a:pPr marL="514350" indent="-514350">
              <a:buFont typeface="+mj-lt"/>
              <a:buAutoNum type="alphaUcPeriod"/>
            </a:pPr>
            <a:r>
              <a:rPr lang="en-US" sz="2600" dirty="0"/>
              <a:t>0.2567</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
        <p:nvSpPr>
          <p:cNvPr id="2" name="Rectangle 1"/>
          <p:cNvSpPr/>
          <p:nvPr/>
        </p:nvSpPr>
        <p:spPr>
          <a:xfrm>
            <a:off x="381000" y="1417638"/>
            <a:ext cx="8407400" cy="4401205"/>
          </a:xfrm>
          <a:prstGeom prst="rect">
            <a:avLst/>
          </a:prstGeom>
        </p:spPr>
        <p:txBody>
          <a:bodyPr wrap="square">
            <a:spAutoFit/>
          </a:bodyPr>
          <a:lstStyle/>
          <a:p>
            <a:pPr lvl="0"/>
            <a:r>
              <a:rPr lang="en-US" sz="2800" dirty="0"/>
              <a:t>The </a:t>
            </a:r>
            <a:r>
              <a:rPr lang="en-US" sz="2800" dirty="0" smtClean="0"/>
              <a:t>weights </a:t>
            </a:r>
            <a:r>
              <a:rPr lang="en-US" sz="2800" dirty="0"/>
              <a:t>of male Doberman Pinschers is </a:t>
            </a:r>
            <a:r>
              <a:rPr lang="en-US" sz="2800" dirty="0" smtClean="0"/>
              <a:t>normally distributed with a mean of 77 </a:t>
            </a:r>
            <a:r>
              <a:rPr lang="en-US" sz="2800" dirty="0"/>
              <a:t>lbs. </a:t>
            </a:r>
            <a:r>
              <a:rPr lang="en-US" sz="2800" dirty="0" smtClean="0"/>
              <a:t>and a </a:t>
            </a:r>
            <a:r>
              <a:rPr lang="en-US" sz="2800" dirty="0"/>
              <a:t>standard deviation of 4.3 lbs. </a:t>
            </a:r>
            <a:r>
              <a:rPr lang="en-US" sz="2800" dirty="0" smtClean="0"/>
              <a:t>What </a:t>
            </a:r>
            <a:r>
              <a:rPr lang="en-US" sz="2800" dirty="0"/>
              <a:t>would be the lowest weight of the top 10% of Doberman Pinschers</a:t>
            </a:r>
            <a:r>
              <a:rPr lang="en-US" sz="2800" dirty="0" smtClean="0"/>
              <a:t>?</a:t>
            </a:r>
          </a:p>
          <a:p>
            <a:pPr lvl="0"/>
            <a:endParaRPr lang="en-US" sz="2800" dirty="0"/>
          </a:p>
          <a:p>
            <a:pPr marL="457200" indent="-457200">
              <a:buFont typeface="+mj-lt"/>
              <a:buAutoNum type="alphaUcPeriod"/>
            </a:pPr>
            <a:r>
              <a:rPr lang="en-US" sz="2800" dirty="0"/>
              <a:t>80 </a:t>
            </a:r>
            <a:r>
              <a:rPr lang="en-US" sz="2800" dirty="0" err="1"/>
              <a:t>lbs</a:t>
            </a:r>
            <a:endParaRPr lang="en-US" sz="2800" dirty="0"/>
          </a:p>
          <a:p>
            <a:pPr marL="457200" indent="-457200">
              <a:buFont typeface="+mj-lt"/>
              <a:buAutoNum type="alphaUcPeriod"/>
            </a:pPr>
            <a:r>
              <a:rPr lang="en-US" sz="2800" dirty="0"/>
              <a:t>85.6 </a:t>
            </a:r>
            <a:r>
              <a:rPr lang="en-US" sz="2800" dirty="0" err="1"/>
              <a:t>lbs</a:t>
            </a:r>
            <a:endParaRPr lang="en-US" sz="2800" dirty="0"/>
          </a:p>
          <a:p>
            <a:pPr marL="457200" indent="-457200">
              <a:buFont typeface="+mj-lt"/>
              <a:buAutoNum type="alphaUcPeriod"/>
            </a:pPr>
            <a:r>
              <a:rPr lang="en-US" sz="2800" dirty="0"/>
              <a:t>82.5 </a:t>
            </a:r>
            <a:r>
              <a:rPr lang="en-US" sz="2800" dirty="0" err="1"/>
              <a:t>lbs</a:t>
            </a:r>
            <a:endParaRPr lang="en-US" sz="2800" dirty="0"/>
          </a:p>
          <a:p>
            <a:pPr marL="457200" indent="-457200">
              <a:buFont typeface="+mj-lt"/>
              <a:buAutoNum type="alphaUcPeriod"/>
            </a:pPr>
            <a:r>
              <a:rPr lang="en-US" sz="2800" dirty="0"/>
              <a:t>90 </a:t>
            </a:r>
            <a:r>
              <a:rPr lang="en-US" sz="2800" dirty="0" err="1"/>
              <a:t>lbs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Normal Distributions - 500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A</a:t>
            </a:r>
            <a:endParaRPr lang="en-US" sz="4400" dirty="0"/>
          </a:p>
        </p:txBody>
      </p:sp>
      <p:sp>
        <p:nvSpPr>
          <p:cNvPr id="9" name="Rectangle 8"/>
          <p:cNvSpPr/>
          <p:nvPr/>
        </p:nvSpPr>
        <p:spPr>
          <a:xfrm>
            <a:off x="381000" y="1417638"/>
            <a:ext cx="8407400" cy="3970318"/>
          </a:xfrm>
          <a:prstGeom prst="rect">
            <a:avLst/>
          </a:prstGeom>
        </p:spPr>
        <p:txBody>
          <a:bodyPr wrap="square">
            <a:spAutoFit/>
          </a:bodyPr>
          <a:lstStyle/>
          <a:p>
            <a:pPr lvl="0"/>
            <a:r>
              <a:rPr lang="en-US" sz="2800" dirty="0"/>
              <a:t>The </a:t>
            </a:r>
            <a:r>
              <a:rPr lang="en-US" sz="2800" dirty="0" smtClean="0"/>
              <a:t>weights </a:t>
            </a:r>
            <a:r>
              <a:rPr lang="en-US" sz="2800" dirty="0"/>
              <a:t>of male Doberman Pinschers is </a:t>
            </a:r>
            <a:r>
              <a:rPr lang="en-US" sz="2800" dirty="0" smtClean="0"/>
              <a:t>normally distributed with a mean of 77 </a:t>
            </a:r>
            <a:r>
              <a:rPr lang="en-US" sz="2800" dirty="0"/>
              <a:t>lbs. </a:t>
            </a:r>
            <a:r>
              <a:rPr lang="en-US" sz="2800" dirty="0" smtClean="0"/>
              <a:t>and a </a:t>
            </a:r>
            <a:r>
              <a:rPr lang="en-US" sz="2800" dirty="0"/>
              <a:t>standard deviation of 4.3 lbs. </a:t>
            </a:r>
            <a:r>
              <a:rPr lang="en-US" sz="2800" dirty="0" smtClean="0"/>
              <a:t>Find the IQR of weights.</a:t>
            </a:r>
          </a:p>
          <a:p>
            <a:pPr lvl="0"/>
            <a:endParaRPr lang="en-US" sz="2800" dirty="0"/>
          </a:p>
          <a:p>
            <a:pPr marL="457200" indent="-457200">
              <a:buFont typeface="+mj-lt"/>
              <a:buAutoNum type="alphaUcPeriod"/>
            </a:pPr>
            <a:r>
              <a:rPr lang="en-US" sz="2800" dirty="0" smtClean="0"/>
              <a:t>5.8 lbs.</a:t>
            </a:r>
          </a:p>
          <a:p>
            <a:pPr marL="457200" indent="-457200">
              <a:buFont typeface="+mj-lt"/>
              <a:buAutoNum type="alphaUcPeriod"/>
            </a:pPr>
            <a:r>
              <a:rPr lang="en-US" sz="2800" dirty="0" smtClean="0"/>
              <a:t>6.0 lbs. </a:t>
            </a:r>
          </a:p>
          <a:p>
            <a:pPr marL="457200" indent="-457200">
              <a:buFont typeface="+mj-lt"/>
              <a:buAutoNum type="alphaUcPeriod"/>
            </a:pPr>
            <a:r>
              <a:rPr lang="en-US" sz="2800" dirty="0" smtClean="0"/>
              <a:t>74.1 </a:t>
            </a:r>
            <a:r>
              <a:rPr lang="en-US" sz="2800" dirty="0" err="1" smtClean="0"/>
              <a:t>lbs</a:t>
            </a:r>
            <a:endParaRPr lang="en-US" sz="2800" dirty="0"/>
          </a:p>
          <a:p>
            <a:pPr marL="457200" indent="-457200">
              <a:buFont typeface="+mj-lt"/>
              <a:buAutoNum type="alphaUcPeriod"/>
            </a:pPr>
            <a:r>
              <a:rPr lang="en-US" sz="2800" dirty="0" smtClean="0"/>
              <a:t>79.9 </a:t>
            </a:r>
            <a:r>
              <a:rPr lang="en-US" sz="2800" dirty="0" err="1" smtClean="0"/>
              <a:t>lbs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100</a:t>
            </a:r>
          </a:p>
        </p:txBody>
      </p:sp>
      <p:sp>
        <p:nvSpPr>
          <p:cNvPr id="6" name="Text Placeholder 5"/>
          <p:cNvSpPr txBox="1">
            <a:spLocks/>
          </p:cNvSpPr>
          <p:nvPr/>
        </p:nvSpPr>
        <p:spPr>
          <a:xfrm>
            <a:off x="482600" y="1181100"/>
            <a:ext cx="4953000" cy="5105400"/>
          </a:xfrm>
          <a:prstGeom prst="rect">
            <a:avLst/>
          </a:prstGeom>
        </p:spPr>
        <p:txBody>
          <a:bodyPr/>
          <a:lstStyle>
            <a:lvl1pPr>
              <a:defRPr baseline="0"/>
            </a:lvl1pPr>
          </a:lstStyle>
          <a:p>
            <a:r>
              <a:rPr lang="en-US" sz="3600" dirty="0" smtClean="0"/>
              <a:t>The </a:t>
            </a:r>
            <a:r>
              <a:rPr lang="en-US" sz="3600" dirty="0"/>
              <a:t>median percent of obese adults in these 45 states is:</a:t>
            </a:r>
          </a:p>
          <a:p>
            <a:pPr marL="742950" indent="-742950">
              <a:buAutoNum type="alphaLcParenBoth"/>
            </a:pPr>
            <a:r>
              <a:rPr lang="en-US" sz="3600" dirty="0" smtClean="0"/>
              <a:t>17.69</a:t>
            </a:r>
            <a:r>
              <a:rPr lang="en-US" sz="3600" dirty="0"/>
              <a:t>%	 </a:t>
            </a:r>
          </a:p>
          <a:p>
            <a:pPr marL="742950" indent="-742950">
              <a:buAutoNum type="alphaLcParenBoth"/>
            </a:pPr>
            <a:r>
              <a:rPr lang="en-US" sz="3600" dirty="0" smtClean="0"/>
              <a:t>17.8</a:t>
            </a:r>
            <a:r>
              <a:rPr lang="en-US" sz="3600" dirty="0"/>
              <a:t>% 	</a:t>
            </a:r>
            <a:endParaRPr lang="en-US" sz="3600" dirty="0" smtClean="0"/>
          </a:p>
          <a:p>
            <a:pPr marL="742950" indent="-742950">
              <a:buAutoNum type="alphaLcParenBoth"/>
            </a:pPr>
            <a:r>
              <a:rPr lang="en-US" sz="3600" dirty="0" smtClean="0"/>
              <a:t>17.85</a:t>
            </a:r>
            <a:r>
              <a:rPr lang="en-US" sz="3600" dirty="0"/>
              <a:t>% 	</a:t>
            </a:r>
            <a:endParaRPr lang="en-US" sz="3600" dirty="0" smtClean="0"/>
          </a:p>
          <a:p>
            <a:pPr marL="742950" indent="-742950">
              <a:buAutoNum type="alphaLcParenBoth"/>
            </a:pPr>
            <a:r>
              <a:rPr lang="en-US" sz="3600" dirty="0" smtClean="0"/>
              <a:t>17.9</a:t>
            </a:r>
            <a:r>
              <a:rPr lang="en-US" sz="3600" dirty="0"/>
              <a:t>% 	</a:t>
            </a:r>
            <a:endParaRPr lang="en-US" sz="3600" dirty="0" smtClean="0"/>
          </a:p>
          <a:p>
            <a:pPr marL="742950" indent="-742950">
              <a:buAutoNum type="alphaLcParenBoth"/>
            </a:pPr>
            <a:r>
              <a:rPr lang="en-US" sz="3600" dirty="0" smtClean="0"/>
              <a:t>23</a:t>
            </a:r>
            <a:r>
              <a:rPr lang="en-US" sz="3600" dirty="0"/>
              <a:t>%</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800" b="0" i="0" u="none" strike="noStrike" kern="1200" cap="none" spc="0" normalizeH="0" baseline="0" noProof="0" dirty="0" smtClean="0">
                <a:ln>
                  <a:noFill/>
                </a:ln>
                <a:solidFill>
                  <a:schemeClr val="tx1"/>
                </a:solidFill>
                <a:effectLst/>
                <a:uLnTx/>
                <a:uFillTx/>
                <a:latin typeface="+mn-lt"/>
                <a:ea typeface="+mn-ea"/>
                <a:cs typeface="+mn-cs"/>
              </a:rPr>
              <a:t>[insert answer] </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lum bright="-20000" contrast="24000"/>
            <a:grayscl/>
            <a:extLst>
              <a:ext uri="{28A0092B-C50C-407E-A947-70E740481C1C}">
                <a14:useLocalDpi xmlns:a14="http://schemas.microsoft.com/office/drawing/2010/main" val="0"/>
              </a:ext>
            </a:extLst>
          </a:blip>
          <a:srcRect/>
          <a:stretch>
            <a:fillRect/>
          </a:stretch>
        </p:blipFill>
        <p:spPr bwMode="auto">
          <a:xfrm>
            <a:off x="5867400" y="1443038"/>
            <a:ext cx="2300534" cy="427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435600" y="5943599"/>
            <a:ext cx="3352800" cy="769441"/>
          </a:xfrm>
          <a:prstGeom prst="rect">
            <a:avLst/>
          </a:prstGeom>
          <a:noFill/>
        </p:spPr>
        <p:txBody>
          <a:bodyPr wrap="square" rtlCol="0">
            <a:spAutoFit/>
          </a:bodyPr>
          <a:lstStyle/>
          <a:p>
            <a:r>
              <a:rPr lang="en-US" sz="4400" dirty="0" smtClean="0"/>
              <a:t>Answer: B</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a:t>
            </a:r>
            <a:r>
              <a:rPr kumimoji="0" lang="en-US" sz="4400" b="0" i="0" u="none" strike="noStrike" kern="1200" cap="none" spc="0" normalizeH="0" noProof="0" dirty="0" smtClean="0">
                <a:ln>
                  <a:noFill/>
                </a:ln>
                <a:solidFill>
                  <a:schemeClr val="tx1"/>
                </a:solidFill>
                <a:effectLst/>
                <a:uLnTx/>
                <a:uFillTx/>
                <a:latin typeface="+mj-lt"/>
                <a:ea typeface="+mj-ea"/>
                <a:cs typeface="+mj-cs"/>
              </a:rPr>
              <a:t> - 200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a:p>
            <a:endParaRPr lang="en-US" sz="3200" dirty="0" smtClean="0"/>
          </a:p>
          <a:p>
            <a:endParaRPr lang="en-US" sz="4400" dirty="0" smtClean="0"/>
          </a:p>
          <a:p>
            <a:pPr algn="ctr"/>
            <a:r>
              <a:rPr lang="en-US" sz="4400" dirty="0" smtClean="0"/>
              <a:t>Which </a:t>
            </a:r>
            <a:r>
              <a:rPr lang="en-US" sz="4400" dirty="0"/>
              <a:t>point on this boxplot is the first quartile of the distribution</a:t>
            </a:r>
            <a:r>
              <a:rPr lang="en-US" sz="4400" dirty="0" smtClean="0"/>
              <a:t>?</a:t>
            </a:r>
          </a:p>
          <a:p>
            <a:endParaRPr lang="en-US" sz="3200" dirty="0"/>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9856" y="1224116"/>
            <a:ext cx="6944288" cy="1514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B</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- 300</a:t>
            </a:r>
          </a:p>
        </p:txBody>
      </p:sp>
      <p:sp>
        <p:nvSpPr>
          <p:cNvPr id="6" name="Text Placeholder 5"/>
          <p:cNvSpPr txBox="1">
            <a:spLocks/>
          </p:cNvSpPr>
          <p:nvPr/>
        </p:nvSpPr>
        <p:spPr>
          <a:xfrm>
            <a:off x="457200" y="1524000"/>
            <a:ext cx="3581400" cy="5105400"/>
          </a:xfrm>
          <a:prstGeom prst="rect">
            <a:avLst/>
          </a:prstGeom>
        </p:spPr>
        <p:txBody>
          <a:bodyPr/>
          <a:lstStyle>
            <a:lvl1pPr>
              <a:defRPr baseline="0"/>
            </a:lvl1p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4267200" y="1417637"/>
            <a:ext cx="468630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600" y="1417638"/>
            <a:ext cx="3962400" cy="4247317"/>
          </a:xfrm>
          <a:prstGeom prst="rect">
            <a:avLst/>
          </a:prstGeom>
        </p:spPr>
        <p:txBody>
          <a:bodyPr wrap="square">
            <a:spAutoFit/>
          </a:bodyPr>
          <a:lstStyle/>
          <a:p>
            <a:r>
              <a:rPr lang="en-US" sz="2800" dirty="0"/>
              <a:t>We see from the plot that the median number of calories in a beef hot dog is about</a:t>
            </a:r>
          </a:p>
          <a:p>
            <a:pPr marL="342900" indent="-342900">
              <a:buAutoNum type="alphaLcParenBoth"/>
            </a:pPr>
            <a:r>
              <a:rPr lang="en-US" sz="2800" dirty="0" smtClean="0"/>
              <a:t>190 </a:t>
            </a:r>
            <a:r>
              <a:rPr lang="en-US" sz="2800" dirty="0"/>
              <a:t>	    </a:t>
            </a:r>
            <a:endParaRPr lang="en-US" sz="2800" dirty="0" smtClean="0"/>
          </a:p>
          <a:p>
            <a:pPr marL="342900" indent="-342900">
              <a:buAutoNum type="alphaLcParenBoth"/>
            </a:pPr>
            <a:r>
              <a:rPr lang="en-US" sz="2800" dirty="0" smtClean="0"/>
              <a:t>179 </a:t>
            </a:r>
            <a:r>
              <a:rPr lang="en-US" sz="2800" dirty="0"/>
              <a:t>		</a:t>
            </a:r>
            <a:endParaRPr lang="en-US" sz="2800" dirty="0" smtClean="0"/>
          </a:p>
          <a:p>
            <a:pPr marL="342900" indent="-342900">
              <a:buAutoNum type="alphaLcParenBoth"/>
            </a:pPr>
            <a:r>
              <a:rPr lang="en-US" sz="2800" dirty="0" smtClean="0"/>
              <a:t>153 </a:t>
            </a:r>
            <a:r>
              <a:rPr lang="en-US" sz="2800" dirty="0"/>
              <a:t>	    </a:t>
            </a:r>
            <a:endParaRPr lang="en-US" sz="2800" dirty="0" smtClean="0"/>
          </a:p>
          <a:p>
            <a:pPr marL="342900" indent="-342900">
              <a:buAutoNum type="alphaLcParenBoth"/>
            </a:pPr>
            <a:r>
              <a:rPr lang="en-US" sz="2800" dirty="0" smtClean="0"/>
              <a:t>139 </a:t>
            </a:r>
            <a:r>
              <a:rPr lang="en-US" sz="2800" dirty="0"/>
              <a:t>		</a:t>
            </a:r>
            <a:endParaRPr lang="en-US" sz="2800" dirty="0" smtClean="0"/>
          </a:p>
          <a:p>
            <a:pPr marL="342900" indent="-342900">
              <a:buAutoNum type="alphaLcParenBoth"/>
            </a:pPr>
            <a:r>
              <a:rPr lang="en-US" sz="2800" dirty="0" smtClean="0"/>
              <a:t>129</a:t>
            </a:r>
            <a:endParaRPr lang="en-US" sz="2800" dirty="0"/>
          </a:p>
          <a:p>
            <a:r>
              <a:rPr lang="en-US" dirty="0"/>
              <a:t> </a:t>
            </a:r>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 - 400</a:t>
            </a: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3">
            <a:lum bright="-20000" contrast="24000"/>
            <a:grayscl/>
            <a:extLst>
              <a:ext uri="{28A0092B-C50C-407E-A947-70E740481C1C}">
                <a14:useLocalDpi xmlns:a14="http://schemas.microsoft.com/office/drawing/2010/main" val="0"/>
              </a:ext>
            </a:extLst>
          </a:blip>
          <a:srcRect/>
          <a:stretch>
            <a:fillRect/>
          </a:stretch>
        </p:blipFill>
        <p:spPr bwMode="auto">
          <a:xfrm>
            <a:off x="6172200" y="1845406"/>
            <a:ext cx="2586990" cy="292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04800" y="1415461"/>
            <a:ext cx="5715000" cy="3785652"/>
          </a:xfrm>
          <a:prstGeom prst="rect">
            <a:avLst/>
          </a:prstGeom>
        </p:spPr>
        <p:txBody>
          <a:bodyPr wrap="square">
            <a:spAutoFit/>
          </a:bodyPr>
          <a:lstStyle/>
          <a:p>
            <a:r>
              <a:rPr lang="en-US" sz="2400" dirty="0"/>
              <a:t>The mean </a:t>
            </a:r>
            <a:r>
              <a:rPr lang="en-US" sz="2400" dirty="0" smtClean="0"/>
              <a:t>is</a:t>
            </a:r>
          </a:p>
          <a:p>
            <a:endParaRPr lang="en-US" sz="2400" dirty="0" smtClean="0"/>
          </a:p>
          <a:p>
            <a:pPr marL="342900" indent="-342900">
              <a:buFont typeface="+mj-lt"/>
              <a:buAutoNum type="alphaLcParenR"/>
            </a:pPr>
            <a:r>
              <a:rPr lang="en-US" sz="2400" dirty="0" smtClean="0"/>
              <a:t>less </a:t>
            </a:r>
            <a:r>
              <a:rPr lang="en-US" sz="2400" dirty="0"/>
              <a:t>than the median because the distribution is skewed </a:t>
            </a:r>
            <a:r>
              <a:rPr lang="en-US" sz="2400" dirty="0" smtClean="0"/>
              <a:t>left</a:t>
            </a:r>
          </a:p>
          <a:p>
            <a:pPr marL="342900" indent="-342900">
              <a:buFont typeface="+mj-lt"/>
              <a:buAutoNum type="alphaLcParenR"/>
            </a:pPr>
            <a:r>
              <a:rPr lang="en-US" sz="2400" dirty="0" smtClean="0"/>
              <a:t>greater </a:t>
            </a:r>
            <a:r>
              <a:rPr lang="en-US" sz="2400" dirty="0"/>
              <a:t>than the median because the distribution is skewed </a:t>
            </a:r>
            <a:r>
              <a:rPr lang="en-US" sz="2400" dirty="0" smtClean="0"/>
              <a:t>left</a:t>
            </a:r>
            <a:endParaRPr lang="en-US" sz="2400" dirty="0"/>
          </a:p>
          <a:p>
            <a:pPr marL="342900" indent="-342900">
              <a:buFont typeface="+mj-lt"/>
              <a:buAutoNum type="alphaLcParenR"/>
            </a:pPr>
            <a:r>
              <a:rPr lang="en-US" sz="2400" dirty="0" smtClean="0"/>
              <a:t>less </a:t>
            </a:r>
            <a:r>
              <a:rPr lang="en-US" sz="2400" dirty="0"/>
              <a:t>than the median because the distribution is skewed </a:t>
            </a:r>
            <a:r>
              <a:rPr lang="en-US" sz="2400" dirty="0" smtClean="0"/>
              <a:t>right</a:t>
            </a:r>
            <a:endParaRPr lang="en-US" sz="2400" dirty="0"/>
          </a:p>
          <a:p>
            <a:pPr marL="342900" indent="-342900">
              <a:buFont typeface="+mj-lt"/>
              <a:buAutoNum type="alphaLcParenR"/>
            </a:pPr>
            <a:r>
              <a:rPr lang="en-US" sz="2400" dirty="0" smtClean="0"/>
              <a:t>equal </a:t>
            </a:r>
            <a:r>
              <a:rPr lang="en-US" sz="2400" dirty="0"/>
              <a:t>to the median</a:t>
            </a:r>
          </a:p>
          <a:p>
            <a:pPr marL="342900" indent="-342900">
              <a:buFont typeface="+mj-lt"/>
              <a:buAutoNum type="alphaLcParenR"/>
            </a:pPr>
            <a:r>
              <a:rPr lang="en-US" sz="2400" dirty="0" smtClean="0"/>
              <a:t>impossible </a:t>
            </a:r>
            <a:r>
              <a:rPr lang="en-US" sz="2400" dirty="0"/>
              <a:t>to determine</a:t>
            </a:r>
          </a:p>
        </p:txBody>
      </p:sp>
      <p:sp>
        <p:nvSpPr>
          <p:cNvPr id="6" name="TextBox 5"/>
          <p:cNvSpPr txBox="1"/>
          <p:nvPr/>
        </p:nvSpPr>
        <p:spPr>
          <a:xfrm>
            <a:off x="5435600" y="5943599"/>
            <a:ext cx="3352800" cy="769441"/>
          </a:xfrm>
          <a:prstGeom prst="rect">
            <a:avLst/>
          </a:prstGeom>
          <a:noFill/>
        </p:spPr>
        <p:txBody>
          <a:bodyPr wrap="square" rtlCol="0">
            <a:spAutoFit/>
          </a:bodyPr>
          <a:lstStyle/>
          <a:p>
            <a:r>
              <a:rPr lang="en-US" sz="4400" dirty="0" smtClean="0"/>
              <a:t>Answer: A</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Graphs</a:t>
            </a:r>
            <a:r>
              <a:rPr kumimoji="0" lang="en-US" sz="4400" b="0" i="0" u="none" strike="noStrike" kern="1200" cap="none" spc="0" normalizeH="0" noProof="0" dirty="0" smtClean="0">
                <a:ln>
                  <a:noFill/>
                </a:ln>
                <a:solidFill>
                  <a:schemeClr val="tx1"/>
                </a:solidFill>
                <a:effectLst/>
                <a:uLnTx/>
                <a:uFillTx/>
                <a:latin typeface="+mj-lt"/>
                <a:ea typeface="+mj-ea"/>
                <a:cs typeface="+mj-cs"/>
              </a:rPr>
              <a:t> - 500</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435600" y="5943599"/>
            <a:ext cx="3352800" cy="769441"/>
          </a:xfrm>
          <a:prstGeom prst="rect">
            <a:avLst/>
          </a:prstGeom>
          <a:noFill/>
        </p:spPr>
        <p:txBody>
          <a:bodyPr wrap="square" rtlCol="0">
            <a:spAutoFit/>
          </a:bodyPr>
          <a:lstStyle/>
          <a:p>
            <a:r>
              <a:rPr lang="en-US" sz="4400" dirty="0" smtClean="0"/>
              <a:t>Answer: B</a:t>
            </a:r>
            <a:endParaRPr lang="en-US" sz="44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9" name="Picture 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1166" y="1417638"/>
            <a:ext cx="2817234" cy="2057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87909" y="1263750"/>
            <a:ext cx="5247564"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Which of the following best describes the given stemplot?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right</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use the mean and standard deviation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right, use the 5 number summary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left, use the mean and standard deviation to describe</a:t>
            </a:r>
            <a:r>
              <a:rPr kumimoji="0" lang="en-US" sz="20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342900" indent="-342900" eaLnBrk="0" fontAlgn="base" hangingPunct="0">
              <a:spcBef>
                <a:spcPct val="0"/>
              </a:spcBef>
              <a:spcAft>
                <a:spcPct val="0"/>
              </a:spcAft>
              <a:buFont typeface="+mj-lt"/>
              <a:buAutoNum type="alphaUcPeriod"/>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Skewed left, use the 5 number summary to describe the data</a:t>
            </a:r>
          </a:p>
          <a:p>
            <a:pPr marL="342900" indent="-342900" eaLnBrk="0" fontAlgn="base" hangingPunct="0">
              <a:spcBef>
                <a:spcPct val="0"/>
              </a:spcBef>
              <a:spcAft>
                <a:spcPct val="0"/>
              </a:spcAft>
              <a:buFont typeface="+mj-lt"/>
              <a:buAutoNum type="alphaUcPeriod"/>
            </a:pPr>
            <a:r>
              <a:rPr lang="en-US" sz="2000" dirty="0" smtClean="0">
                <a:latin typeface="Arial" pitchFamily="34" charset="0"/>
                <a:cs typeface="Times New Roman" pitchFamily="18" charset="0"/>
              </a:rPr>
              <a:t>Symmetric, use either summary to describe the data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- 100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lvl="0"/>
            <a:r>
              <a:rPr lang="en-US" sz="2400" dirty="0"/>
              <a:t>In a study subjects were randomly assigned to wear a new bug repellant or no repellant. The number of bug bites were recorded for each subject. This is an example of </a:t>
            </a:r>
            <a:endParaRPr lang="en-US" sz="2400" dirty="0" smtClean="0"/>
          </a:p>
          <a:p>
            <a:pPr lvl="0"/>
            <a:endParaRPr lang="en-US" sz="2400" dirty="0"/>
          </a:p>
          <a:p>
            <a:pPr marL="342900" indent="-342900">
              <a:buFont typeface="+mj-lt"/>
              <a:buAutoNum type="alphaUcPeriod"/>
            </a:pPr>
            <a:r>
              <a:rPr lang="en-US" sz="2400" dirty="0"/>
              <a:t>A Sample Survey</a:t>
            </a:r>
          </a:p>
          <a:p>
            <a:pPr marL="342900" indent="-342900">
              <a:buFont typeface="+mj-lt"/>
              <a:buAutoNum type="alphaUcPeriod"/>
            </a:pPr>
            <a:r>
              <a:rPr lang="en-US" sz="2400" dirty="0"/>
              <a:t>An Observational Study</a:t>
            </a:r>
          </a:p>
          <a:p>
            <a:pPr marL="342900" indent="-342900">
              <a:buFont typeface="+mj-lt"/>
              <a:buAutoNum type="alphaUcPeriod"/>
            </a:pPr>
            <a:r>
              <a:rPr lang="en-US" sz="2400" dirty="0"/>
              <a:t>An Experiment</a:t>
            </a:r>
          </a:p>
          <a:p>
            <a:pPr marL="342900" indent="-342900">
              <a:buFont typeface="+mj-lt"/>
              <a:buAutoNum type="alphaUcPeriod"/>
            </a:pPr>
            <a:r>
              <a:rPr lang="en-US" sz="2400" dirty="0"/>
              <a:t>A Simple Random </a:t>
            </a:r>
            <a:r>
              <a:rPr lang="en-US" sz="2400" dirty="0" smtClean="0"/>
              <a:t>Sample</a:t>
            </a:r>
          </a:p>
          <a:p>
            <a:pPr marL="342900" indent="-342900">
              <a:buFont typeface="+mj-lt"/>
              <a:buAutoNum type="alphaUcPeriod"/>
            </a:pPr>
            <a:r>
              <a:rPr lang="en-US" sz="2400" dirty="0" smtClean="0"/>
              <a:t>A </a:t>
            </a:r>
            <a:r>
              <a:rPr lang="en-US" sz="2400" dirty="0"/>
              <a:t>S</a:t>
            </a:r>
            <a:r>
              <a:rPr lang="en-US" sz="2400" dirty="0" smtClean="0"/>
              <a:t>tratified Sample</a:t>
            </a:r>
            <a:endParaRPr lang="en-US" sz="2400" dirty="0"/>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C</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a:lstStyle>
            <a:lvl1pPr>
              <a:defRPr baseline="0"/>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Experiments and Studies - 200</a:t>
            </a:r>
          </a:p>
        </p:txBody>
      </p:sp>
      <p:sp>
        <p:nvSpPr>
          <p:cNvPr id="6" name="Text Placeholder 5"/>
          <p:cNvSpPr txBox="1">
            <a:spLocks/>
          </p:cNvSpPr>
          <p:nvPr/>
        </p:nvSpPr>
        <p:spPr>
          <a:xfrm>
            <a:off x="457200" y="1524000"/>
            <a:ext cx="8229600" cy="5105400"/>
          </a:xfrm>
          <a:prstGeom prst="rect">
            <a:avLst/>
          </a:prstGeom>
        </p:spPr>
        <p:txBody>
          <a:bodyPr/>
          <a:lstStyle>
            <a:lvl1pPr>
              <a:defRPr baseline="0"/>
            </a:lvl1pPr>
          </a:lstStyle>
          <a:p>
            <a:pPr lvl="0"/>
            <a:r>
              <a:rPr lang="en-US" sz="2400" dirty="0"/>
              <a:t>Which of the following is not a principal of experimental design</a:t>
            </a:r>
            <a:r>
              <a:rPr lang="en-US" sz="2400" dirty="0" smtClean="0"/>
              <a:t>?</a:t>
            </a:r>
          </a:p>
          <a:p>
            <a:pPr lvl="0"/>
            <a:endParaRPr lang="en-US" sz="2400" dirty="0"/>
          </a:p>
          <a:p>
            <a:pPr marL="342900" indent="-342900">
              <a:buFont typeface="+mj-lt"/>
              <a:buAutoNum type="alphaUcPeriod"/>
            </a:pPr>
            <a:r>
              <a:rPr lang="en-US" sz="2400" dirty="0"/>
              <a:t>Control</a:t>
            </a:r>
          </a:p>
          <a:p>
            <a:pPr marL="342900" indent="-342900">
              <a:buFont typeface="+mj-lt"/>
              <a:buAutoNum type="alphaUcPeriod"/>
            </a:pPr>
            <a:r>
              <a:rPr lang="en-US" sz="2400" dirty="0"/>
              <a:t>Randomization</a:t>
            </a:r>
          </a:p>
          <a:p>
            <a:pPr marL="342900" indent="-342900">
              <a:buFont typeface="+mj-lt"/>
              <a:buAutoNum type="alphaUcPeriod"/>
            </a:pPr>
            <a:r>
              <a:rPr lang="en-US" sz="2400" dirty="0"/>
              <a:t>Replication</a:t>
            </a:r>
          </a:p>
          <a:p>
            <a:pPr marL="342900" indent="-342900">
              <a:buFont typeface="+mj-lt"/>
              <a:buAutoNum type="alphaUcPeriod"/>
            </a:pPr>
            <a:r>
              <a:rPr lang="en-US" sz="2400" dirty="0" smtClean="0"/>
              <a:t>Blocking</a:t>
            </a:r>
          </a:p>
          <a:p>
            <a:pPr marL="342900" indent="-342900">
              <a:buFont typeface="+mj-lt"/>
              <a:buAutoNum type="alphaUcPeriod"/>
            </a:pPr>
            <a:r>
              <a:rPr lang="en-US" sz="2400" dirty="0" smtClean="0"/>
              <a:t>Using many subjects to reduce chance variation</a:t>
            </a:r>
            <a:endParaRPr lang="en-US" sz="2400" dirty="0"/>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4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Action Button: Home 6">
            <a:hlinkClick r:id="rId2" action="ppaction://hlinksldjump" highlightClick="1"/>
          </p:cNvPr>
          <p:cNvSpPr/>
          <p:nvPr/>
        </p:nvSpPr>
        <p:spPr>
          <a:xfrm>
            <a:off x="0" y="5715000"/>
            <a:ext cx="1219200" cy="1143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35600" y="5943599"/>
            <a:ext cx="3352800" cy="769441"/>
          </a:xfrm>
          <a:prstGeom prst="rect">
            <a:avLst/>
          </a:prstGeom>
          <a:noFill/>
        </p:spPr>
        <p:txBody>
          <a:bodyPr wrap="square" rtlCol="0">
            <a:spAutoFit/>
          </a:bodyPr>
          <a:lstStyle/>
          <a:p>
            <a:r>
              <a:rPr lang="en-US" sz="4400" dirty="0" smtClean="0"/>
              <a:t>Answer: D </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CSC">
  <a:themeElements>
    <a:clrScheme name="Jeopardy">
      <a:dk1>
        <a:srgbClr val="FFFFFF"/>
      </a:dk1>
      <a:lt1>
        <a:srgbClr val="FFFFFF"/>
      </a:lt1>
      <a:dk2>
        <a:srgbClr val="0070C0"/>
      </a:dk2>
      <a:lt2>
        <a:srgbClr val="95B3D7"/>
      </a:lt2>
      <a:accent1>
        <a:srgbClr val="4F81BD"/>
      </a:accent1>
      <a:accent2>
        <a:srgbClr val="00B0F0"/>
      </a:accent2>
      <a:accent3>
        <a:srgbClr val="0070C0"/>
      </a:accent3>
      <a:accent4>
        <a:srgbClr val="4F81BD"/>
      </a:accent4>
      <a:accent5>
        <a:srgbClr val="4BACC6"/>
      </a:accent5>
      <a:accent6>
        <a:srgbClr val="1F497D"/>
      </a:accent6>
      <a:hlink>
        <a:srgbClr val="FFFFFF"/>
      </a:hlink>
      <a:folHlink>
        <a:srgbClr val="95373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36A6FD6-7372-4F49-8A26-3602F3AFDF0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CSC</Template>
  <TotalTime>271</TotalTime>
  <Words>1545</Words>
  <Application>Microsoft Office PowerPoint</Application>
  <PresentationFormat>On-screen Show (4:3)</PresentationFormat>
  <Paragraphs>270</Paragraphs>
  <Slides>27</Slides>
  <Notes>0</Notes>
  <HiddenSlides>0</HiddenSlides>
  <MMClips>3</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CSC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Bucks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cmcglone</dc:creator>
  <cp:lastModifiedBy>cmcglone</cp:lastModifiedBy>
  <cp:revision>21</cp:revision>
  <dcterms:created xsi:type="dcterms:W3CDTF">2011-12-13T18:48:28Z</dcterms:created>
  <dcterms:modified xsi:type="dcterms:W3CDTF">2012-01-11T14:04:05Z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TC300095759990</vt:lpwstr>
  </property>
</Properties>
</file>